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4"/>
  </p:sldMasterIdLst>
  <p:notesMasterIdLst>
    <p:notesMasterId r:id="rId18"/>
  </p:notesMasterIdLst>
  <p:handoutMasterIdLst>
    <p:handoutMasterId r:id="rId19"/>
  </p:handoutMasterIdLst>
  <p:sldIdLst>
    <p:sldId id="261" r:id="rId5"/>
    <p:sldId id="1085" r:id="rId6"/>
    <p:sldId id="330" r:id="rId7"/>
    <p:sldId id="1095" r:id="rId8"/>
    <p:sldId id="1082" r:id="rId9"/>
    <p:sldId id="956" r:id="rId10"/>
    <p:sldId id="965" r:id="rId11"/>
    <p:sldId id="957" r:id="rId12"/>
    <p:sldId id="959" r:id="rId13"/>
    <p:sldId id="949" r:id="rId14"/>
    <p:sldId id="940" r:id="rId15"/>
    <p:sldId id="941" r:id="rId16"/>
    <p:sldId id="967" r:id="rId17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57" autoAdjust="0"/>
  </p:normalViewPr>
  <p:slideViewPr>
    <p:cSldViewPr snapToGrid="0">
      <p:cViewPr varScale="1">
        <p:scale>
          <a:sx n="75" d="100"/>
          <a:sy n="75" d="100"/>
        </p:scale>
        <p:origin x="58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5465F1-9CB1-4650-B019-3112CBA8617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lv-LV"/>
        </a:p>
      </dgm:t>
    </dgm:pt>
    <dgm:pt modelId="{7F462F69-1BFD-408D-8991-341E685014CC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lv-LV" dirty="0"/>
            <a:t>- </a:t>
          </a:r>
          <a:r>
            <a:rPr lang="lv-LV" dirty="0">
              <a:latin typeface="+mj-lt"/>
            </a:rPr>
            <a:t>nodrošināt </a:t>
          </a:r>
          <a:r>
            <a:rPr lang="lv-LV" b="1" dirty="0">
              <a:solidFill>
                <a:srgbClr val="9D2235"/>
              </a:solidFill>
              <a:latin typeface="+mj-lt"/>
            </a:rPr>
            <a:t>varas atzaru </a:t>
          </a:r>
          <a:r>
            <a:rPr lang="lv-LV" dirty="0">
              <a:latin typeface="+mj-lt"/>
            </a:rPr>
            <a:t>savstarpējo </a:t>
          </a:r>
          <a:r>
            <a:rPr lang="lv-LV" b="1" dirty="0">
              <a:solidFill>
                <a:srgbClr val="9D2235"/>
              </a:solidFill>
              <a:latin typeface="+mj-lt"/>
            </a:rPr>
            <a:t>līdzsvara</a:t>
          </a:r>
          <a:r>
            <a:rPr lang="lv-LV" dirty="0">
              <a:latin typeface="+mj-lt"/>
            </a:rPr>
            <a:t> </a:t>
          </a:r>
          <a:r>
            <a:rPr lang="lv-LV" b="1" dirty="0">
              <a:solidFill>
                <a:srgbClr val="9D2235"/>
              </a:solidFill>
              <a:latin typeface="+mj-lt"/>
            </a:rPr>
            <a:t>principu</a:t>
          </a:r>
          <a:r>
            <a:rPr lang="lv-LV" dirty="0">
              <a:latin typeface="+mj-lt"/>
            </a:rPr>
            <a:t>;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lv-LV" dirty="0">
              <a:latin typeface="+mj-lt"/>
            </a:rPr>
            <a:t>- pārskatīt pašvaldību deputātu atlīdzību, balstoties uz ATR;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lv-LV" dirty="0">
              <a:effectLst/>
              <a:latin typeface="+mj-lt"/>
              <a:ea typeface="Times New Roman" panose="02020603050405020304" pitchFamily="18" charset="0"/>
            </a:rPr>
            <a:t>- </a:t>
          </a:r>
          <a:r>
            <a:rPr lang="lv-LV" b="1" dirty="0">
              <a:solidFill>
                <a:srgbClr val="9D2235"/>
              </a:solidFill>
              <a:effectLst/>
              <a:latin typeface="+mj-lt"/>
              <a:ea typeface="Times New Roman" panose="02020603050405020304" pitchFamily="18" charset="0"/>
            </a:rPr>
            <a:t>mainīt proporciju starp darba samaksas pastāvīgo un mainīgo daļu,</a:t>
          </a:r>
          <a:r>
            <a:rPr lang="lv-LV" dirty="0">
              <a:effectLst/>
              <a:latin typeface="+mj-lt"/>
              <a:ea typeface="Times New Roman" panose="02020603050405020304" pitchFamily="18" charset="0"/>
            </a:rPr>
            <a:t> ceļot pamatalgu, bet mazinot piemaksas;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lv-LV" dirty="0"/>
            <a:t>- </a:t>
          </a:r>
          <a:r>
            <a:rPr lang="lv-LV" dirty="0">
              <a:latin typeface="+mj-lt"/>
            </a:rPr>
            <a:t>mēnešalga ar piesaisti valsts ekonomikas attīstībai;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lv-LV" dirty="0">
              <a:effectLst/>
              <a:latin typeface="+mj-lt"/>
              <a:ea typeface="Times New Roman" panose="02020603050405020304" pitchFamily="18" charset="0"/>
            </a:rPr>
            <a:t>- tirgus koeficienta ieviešana ļoti pieprasītām profesijām, amatiem (</a:t>
          </a:r>
          <a:r>
            <a:rPr lang="lv-LV" b="0" i="0" dirty="0">
              <a:solidFill>
                <a:schemeClr val="tx1"/>
              </a:solidFill>
              <a:effectLst/>
              <a:latin typeface="+mj-lt"/>
            </a:rPr>
            <a:t>Mēnešalga + tirgus koeficients un/vai piemaksa kopsummā nedrīkst pārsniegt Ministru prezidenta algu</a:t>
          </a:r>
          <a:r>
            <a:rPr lang="lv-LV" dirty="0">
              <a:solidFill>
                <a:schemeClr val="tx1"/>
              </a:solidFill>
              <a:latin typeface="+mj-lt"/>
            </a:rPr>
            <a:t>!)</a:t>
          </a:r>
        </a:p>
      </dgm:t>
    </dgm:pt>
    <dgm:pt modelId="{E4118876-C0A3-4C82-9AFD-156942800E0C}" type="parTrans" cxnId="{D9AF6654-0784-4902-BB73-D115CA16BE01}">
      <dgm:prSet/>
      <dgm:spPr/>
      <dgm:t>
        <a:bodyPr/>
        <a:lstStyle/>
        <a:p>
          <a:endParaRPr lang="lv-LV"/>
        </a:p>
      </dgm:t>
    </dgm:pt>
    <dgm:pt modelId="{6972F88D-239A-4C13-BDAC-7F133D981110}" type="sibTrans" cxnId="{D9AF6654-0784-4902-BB73-D115CA16BE01}">
      <dgm:prSet/>
      <dgm:spPr/>
      <dgm:t>
        <a:bodyPr/>
        <a:lstStyle/>
        <a:p>
          <a:endParaRPr lang="lv-LV"/>
        </a:p>
      </dgm:t>
    </dgm:pt>
    <dgm:pt modelId="{B7FE5A33-1F94-4795-A68B-91099F45B2F8}">
      <dgm:prSet phldrT="[Text]"/>
      <dgm:spPr/>
      <dgm:t>
        <a:bodyPr/>
        <a:lstStyle/>
        <a:p>
          <a:r>
            <a:rPr lang="lv-LV">
              <a:latin typeface="+mj-lt"/>
            </a:rPr>
            <a:t>Mērķis</a:t>
          </a:r>
        </a:p>
      </dgm:t>
    </dgm:pt>
    <dgm:pt modelId="{CBB33EA8-DCC4-41A0-B580-B11A51F0D4B0}" type="sibTrans" cxnId="{B9D057FA-E774-47C8-BEC9-D3223E2B955E}">
      <dgm:prSet/>
      <dgm:spPr/>
      <dgm:t>
        <a:bodyPr/>
        <a:lstStyle/>
        <a:p>
          <a:endParaRPr lang="lv-LV"/>
        </a:p>
      </dgm:t>
    </dgm:pt>
    <dgm:pt modelId="{C6B512AF-9D43-499A-8D76-5A3D867CF08E}" type="parTrans" cxnId="{B9D057FA-E774-47C8-BEC9-D3223E2B955E}">
      <dgm:prSet/>
      <dgm:spPr/>
      <dgm:t>
        <a:bodyPr/>
        <a:lstStyle/>
        <a:p>
          <a:endParaRPr lang="lv-LV"/>
        </a:p>
      </dgm:t>
    </dgm:pt>
    <dgm:pt modelId="{726C53A5-2597-4A7D-A0FF-763F6EDCBDD0}" type="pres">
      <dgm:prSet presAssocID="{6C5465F1-9CB1-4650-B019-3112CBA8617B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52C3ADCD-62C4-4FBD-B7D2-B0C0757E8D9D}" type="pres">
      <dgm:prSet presAssocID="{B7FE5A33-1F94-4795-A68B-91099F45B2F8}" presName="parentText1" presStyleLbl="node1" presStyleIdx="0" presStyleCnt="1" custLinFactNeighborX="-217" custLinFactNeighborY="-5412">
        <dgm:presLayoutVars>
          <dgm:chMax/>
          <dgm:chPref val="3"/>
          <dgm:bulletEnabled val="1"/>
        </dgm:presLayoutVars>
      </dgm:prSet>
      <dgm:spPr/>
    </dgm:pt>
    <dgm:pt modelId="{74DE3F68-89AF-4FBF-82D9-85153CE6CDDC}" type="pres">
      <dgm:prSet presAssocID="{B7FE5A33-1F94-4795-A68B-91099F45B2F8}" presName="childText1" presStyleLbl="solidAlignAcc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3B17466D-53F6-4EDD-8F9E-0B2BA8757EC5}" type="presOf" srcId="{6C5465F1-9CB1-4650-B019-3112CBA8617B}" destId="{726C53A5-2597-4A7D-A0FF-763F6EDCBDD0}" srcOrd="0" destOrd="0" presId="urn:microsoft.com/office/officeart/2009/3/layout/IncreasingArrowsProcess"/>
    <dgm:cxn modelId="{91CD0A73-3009-4A0B-8E1E-38B61C6F5F95}" type="presOf" srcId="{7F462F69-1BFD-408D-8991-341E685014CC}" destId="{74DE3F68-89AF-4FBF-82D9-85153CE6CDDC}" srcOrd="0" destOrd="0" presId="urn:microsoft.com/office/officeart/2009/3/layout/IncreasingArrowsProcess"/>
    <dgm:cxn modelId="{D9AF6654-0784-4902-BB73-D115CA16BE01}" srcId="{B7FE5A33-1F94-4795-A68B-91099F45B2F8}" destId="{7F462F69-1BFD-408D-8991-341E685014CC}" srcOrd="0" destOrd="0" parTransId="{E4118876-C0A3-4C82-9AFD-156942800E0C}" sibTransId="{6972F88D-239A-4C13-BDAC-7F133D981110}"/>
    <dgm:cxn modelId="{D7AB83CB-52F3-4AB7-B739-25703676B6CE}" type="presOf" srcId="{B7FE5A33-1F94-4795-A68B-91099F45B2F8}" destId="{52C3ADCD-62C4-4FBD-B7D2-B0C0757E8D9D}" srcOrd="0" destOrd="0" presId="urn:microsoft.com/office/officeart/2009/3/layout/IncreasingArrowsProcess"/>
    <dgm:cxn modelId="{B9D057FA-E774-47C8-BEC9-D3223E2B955E}" srcId="{6C5465F1-9CB1-4650-B019-3112CBA8617B}" destId="{B7FE5A33-1F94-4795-A68B-91099F45B2F8}" srcOrd="0" destOrd="0" parTransId="{C6B512AF-9D43-499A-8D76-5A3D867CF08E}" sibTransId="{CBB33EA8-DCC4-41A0-B580-B11A51F0D4B0}"/>
    <dgm:cxn modelId="{E99D10A4-A7ED-469E-A787-83A204715478}" type="presParOf" srcId="{726C53A5-2597-4A7D-A0FF-763F6EDCBDD0}" destId="{52C3ADCD-62C4-4FBD-B7D2-B0C0757E8D9D}" srcOrd="0" destOrd="0" presId="urn:microsoft.com/office/officeart/2009/3/layout/IncreasingArrowsProcess"/>
    <dgm:cxn modelId="{8C3A9E2B-4FB8-4272-B63A-863DFB005567}" type="presParOf" srcId="{726C53A5-2597-4A7D-A0FF-763F6EDCBDD0}" destId="{74DE3F68-89AF-4FBF-82D9-85153CE6CDDC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6C36EE-9BA0-44F1-937A-4C707F1FC65A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lv-LV"/>
        </a:p>
      </dgm:t>
    </dgm:pt>
    <dgm:pt modelId="{3D2A7CC4-1E94-40B6-B520-3225B5763EA7}">
      <dgm:prSet phldrT="[Text]" custT="1"/>
      <dgm:spPr/>
      <dgm:t>
        <a:bodyPr/>
        <a:lstStyle/>
        <a:p>
          <a:r>
            <a:rPr lang="lv-LV" sz="2000">
              <a:latin typeface="+mj-lt"/>
            </a:rPr>
            <a:t>Jauna mēnešalgu skala valsts pārvaldei, kas </a:t>
          </a:r>
          <a:r>
            <a:rPr lang="lv-LV" sz="2000" b="1">
              <a:latin typeface="+mj-lt"/>
            </a:rPr>
            <a:t>pielāgota atalgojumam darba tirgū </a:t>
          </a:r>
        </a:p>
        <a:p>
          <a:r>
            <a:rPr lang="lv-LV" sz="1800" i="1">
              <a:latin typeface="+mj-lt"/>
            </a:rPr>
            <a:t>(vidēji -20% no mediānas)</a:t>
          </a:r>
        </a:p>
      </dgm:t>
    </dgm:pt>
    <dgm:pt modelId="{CBE5F026-E03B-4F28-BE82-947E5C314A9D}" type="parTrans" cxnId="{7EA05F3D-848D-427F-8F55-6E4A8B1AE40A}">
      <dgm:prSet/>
      <dgm:spPr/>
      <dgm:t>
        <a:bodyPr/>
        <a:lstStyle/>
        <a:p>
          <a:endParaRPr lang="lv-LV"/>
        </a:p>
      </dgm:t>
    </dgm:pt>
    <dgm:pt modelId="{5B830E4F-2723-4824-BECE-FF71FF356F27}" type="sibTrans" cxnId="{7EA05F3D-848D-427F-8F55-6E4A8B1AE40A}">
      <dgm:prSet/>
      <dgm:spPr/>
      <dgm:t>
        <a:bodyPr/>
        <a:lstStyle/>
        <a:p>
          <a:endParaRPr lang="lv-LV"/>
        </a:p>
      </dgm:t>
    </dgm:pt>
    <dgm:pt modelId="{356C5E82-6E1A-4280-AFCD-DD26752D97F4}">
      <dgm:prSet phldrT="[Text]" custT="1"/>
      <dgm:spPr/>
      <dgm:t>
        <a:bodyPr/>
        <a:lstStyle/>
        <a:p>
          <a:r>
            <a:rPr lang="lv-LV" sz="2000">
              <a:latin typeface="+mj-lt"/>
            </a:rPr>
            <a:t>Skalai ir noteikts </a:t>
          </a:r>
          <a:r>
            <a:rPr lang="lv-LV" sz="2000" b="1">
              <a:latin typeface="+mj-lt"/>
            </a:rPr>
            <a:t>intervāls</a:t>
          </a:r>
          <a:r>
            <a:rPr lang="lv-LV" sz="2000">
              <a:latin typeface="+mj-lt"/>
            </a:rPr>
            <a:t>: minimums, </a:t>
          </a:r>
          <a:r>
            <a:rPr lang="lv-LV" sz="2000" b="1">
              <a:latin typeface="+mj-lt"/>
            </a:rPr>
            <a:t>viduspunkts (mērķa alga)</a:t>
          </a:r>
          <a:r>
            <a:rPr lang="lv-LV" sz="2000">
              <a:latin typeface="+mj-lt"/>
            </a:rPr>
            <a:t> un maksimums </a:t>
          </a:r>
        </a:p>
        <a:p>
          <a:r>
            <a:rPr lang="lv-LV" sz="1800" i="1">
              <a:latin typeface="+mj-lt"/>
            </a:rPr>
            <a:t>(~+/- 30 % no viduspunkta)</a:t>
          </a:r>
        </a:p>
      </dgm:t>
    </dgm:pt>
    <dgm:pt modelId="{F465E5C3-84AF-440B-B40B-5F473A9F066A}" type="parTrans" cxnId="{8B992708-C9A1-4080-B61E-0FE13F892085}">
      <dgm:prSet/>
      <dgm:spPr/>
      <dgm:t>
        <a:bodyPr/>
        <a:lstStyle/>
        <a:p>
          <a:endParaRPr lang="lv-LV"/>
        </a:p>
      </dgm:t>
    </dgm:pt>
    <dgm:pt modelId="{CBD763AC-6FC9-45C0-9478-E2EE5A10E483}" type="sibTrans" cxnId="{8B992708-C9A1-4080-B61E-0FE13F892085}">
      <dgm:prSet/>
      <dgm:spPr/>
      <dgm:t>
        <a:bodyPr/>
        <a:lstStyle/>
        <a:p>
          <a:endParaRPr lang="lv-LV"/>
        </a:p>
      </dgm:t>
    </dgm:pt>
    <dgm:pt modelId="{8517B58F-A73B-4966-971A-D7F7EE4CD166}">
      <dgm:prSet phldrT="[Text]" custT="1"/>
      <dgm:spPr/>
      <dgm:t>
        <a:bodyPr/>
        <a:lstStyle/>
        <a:p>
          <a:r>
            <a:rPr lang="lv-LV" sz="2000">
              <a:latin typeface="+mj-lt"/>
            </a:rPr>
            <a:t>Individuālo mēnešalgu intervālā noteiks </a:t>
          </a:r>
          <a:r>
            <a:rPr lang="lv-LV" sz="2000" b="1">
              <a:latin typeface="+mj-lt"/>
            </a:rPr>
            <a:t>atbilstoši kritērijiem</a:t>
          </a:r>
          <a:r>
            <a:rPr lang="lv-LV" sz="2000">
              <a:latin typeface="+mj-lt"/>
            </a:rPr>
            <a:t>:</a:t>
          </a:r>
        </a:p>
        <a:p>
          <a:r>
            <a:rPr lang="lv-LV" sz="1800" b="1">
              <a:latin typeface="+mj-lt"/>
            </a:rPr>
            <a:t>kvalifikācijas, kompetenču un darba snieguma līmenim</a:t>
          </a:r>
        </a:p>
      </dgm:t>
    </dgm:pt>
    <dgm:pt modelId="{9B9EF14C-3BF2-4306-86D8-C6CD3E51C3D8}" type="parTrans" cxnId="{EB1C9A63-80CD-416D-914D-0CD67D3A46EF}">
      <dgm:prSet/>
      <dgm:spPr/>
      <dgm:t>
        <a:bodyPr/>
        <a:lstStyle/>
        <a:p>
          <a:endParaRPr lang="lv-LV"/>
        </a:p>
      </dgm:t>
    </dgm:pt>
    <dgm:pt modelId="{B760418D-3CCA-4698-A65D-C13B2E4A6EF3}" type="sibTrans" cxnId="{EB1C9A63-80CD-416D-914D-0CD67D3A46EF}">
      <dgm:prSet/>
      <dgm:spPr/>
      <dgm:t>
        <a:bodyPr/>
        <a:lstStyle/>
        <a:p>
          <a:endParaRPr lang="lv-LV"/>
        </a:p>
      </dgm:t>
    </dgm:pt>
    <dgm:pt modelId="{AB8A847C-B708-450B-A570-0C534959EE32}">
      <dgm:prSet phldrT="[Text]" custT="1"/>
      <dgm:spPr/>
      <dgm:t>
        <a:bodyPr/>
        <a:lstStyle/>
        <a:p>
          <a:r>
            <a:rPr lang="lv-LV" sz="2000">
              <a:latin typeface="+mj-lt"/>
            </a:rPr>
            <a:t>Mēnešalgu skala </a:t>
          </a:r>
          <a:r>
            <a:rPr lang="lv-LV" sz="2000" b="1">
              <a:latin typeface="+mj-lt"/>
            </a:rPr>
            <a:t>katru gadu mainīsies </a:t>
          </a:r>
          <a:r>
            <a:rPr lang="lv-LV" sz="2000">
              <a:latin typeface="+mj-lt"/>
            </a:rPr>
            <a:t>atbilstoši valsts ekonomikas attīstībai </a:t>
          </a:r>
        </a:p>
        <a:p>
          <a:r>
            <a:rPr lang="lv-LV" sz="1800" i="1">
              <a:latin typeface="+mj-lt"/>
            </a:rPr>
            <a:t>(vidējās algas tautsaimniecībā un inflācijas izmaiņām)</a:t>
          </a:r>
        </a:p>
      </dgm:t>
    </dgm:pt>
    <dgm:pt modelId="{545DE4CF-6783-4287-B3B8-C708CBEBC336}" type="parTrans" cxnId="{AE41BAB1-2579-4A19-B6E8-04E635585402}">
      <dgm:prSet/>
      <dgm:spPr/>
      <dgm:t>
        <a:bodyPr/>
        <a:lstStyle/>
        <a:p>
          <a:endParaRPr lang="lv-LV"/>
        </a:p>
      </dgm:t>
    </dgm:pt>
    <dgm:pt modelId="{69CAE89A-2748-4FDB-8484-BD5164C0583D}" type="sibTrans" cxnId="{AE41BAB1-2579-4A19-B6E8-04E635585402}">
      <dgm:prSet/>
      <dgm:spPr/>
      <dgm:t>
        <a:bodyPr/>
        <a:lstStyle/>
        <a:p>
          <a:endParaRPr lang="lv-LV"/>
        </a:p>
      </dgm:t>
    </dgm:pt>
    <dgm:pt modelId="{F2ED930F-011B-4196-8035-B926615FF522}">
      <dgm:prSet phldrT="[Text]" custT="1"/>
      <dgm:spPr/>
      <dgm:t>
        <a:bodyPr/>
        <a:lstStyle/>
        <a:p>
          <a:r>
            <a:rPr lang="lv-LV" sz="2000">
              <a:latin typeface="+mj-lt"/>
            </a:rPr>
            <a:t>Lai noteiktu jaunās algas, iestādēm būs </a:t>
          </a:r>
          <a:r>
            <a:rPr lang="lv-LV" sz="2000" b="1">
              <a:latin typeface="+mj-lt"/>
            </a:rPr>
            <a:t>jāpārklasificē amati un jāpārvērtē nodarbināto sniegums un darba apjoms</a:t>
          </a:r>
        </a:p>
      </dgm:t>
    </dgm:pt>
    <dgm:pt modelId="{17B7192C-34AF-483A-91D2-377502771EAE}" type="parTrans" cxnId="{BD1F2F3A-FEEA-4F62-8598-768395E9118B}">
      <dgm:prSet/>
      <dgm:spPr/>
      <dgm:t>
        <a:bodyPr/>
        <a:lstStyle/>
        <a:p>
          <a:endParaRPr lang="lv-LV"/>
        </a:p>
      </dgm:t>
    </dgm:pt>
    <dgm:pt modelId="{75D9D72F-DD7E-4D0D-B48D-9305E71D157D}" type="sibTrans" cxnId="{BD1F2F3A-FEEA-4F62-8598-768395E9118B}">
      <dgm:prSet/>
      <dgm:spPr/>
      <dgm:t>
        <a:bodyPr/>
        <a:lstStyle/>
        <a:p>
          <a:endParaRPr lang="lv-LV"/>
        </a:p>
      </dgm:t>
    </dgm:pt>
    <dgm:pt modelId="{1C5AC1AB-B795-4377-AFF8-DDC379E876D4}">
      <dgm:prSet phldrT="[Text]" custT="1"/>
      <dgm:spPr/>
      <dgm:t>
        <a:bodyPr/>
        <a:lstStyle/>
        <a:p>
          <a:r>
            <a:rPr lang="lv-LV" sz="2000" b="0">
              <a:latin typeface="+mj-lt"/>
            </a:rPr>
            <a:t>Nepietiekami pieejamu amatu veicēju pamatalgai varēs piemērot </a:t>
          </a:r>
          <a:r>
            <a:rPr lang="lv-LV" sz="2000" b="1">
              <a:latin typeface="+mj-lt"/>
            </a:rPr>
            <a:t>tirgus koeficientu </a:t>
          </a:r>
          <a:r>
            <a:rPr lang="lv-LV" sz="2000" b="0">
              <a:latin typeface="+mj-lt"/>
            </a:rPr>
            <a:t>(līdz 1,5)</a:t>
          </a:r>
          <a:r>
            <a:rPr lang="lv-LV" sz="2000" b="1">
              <a:latin typeface="+mj-lt"/>
            </a:rPr>
            <a:t>*</a:t>
          </a:r>
        </a:p>
        <a:p>
          <a:r>
            <a:rPr lang="lv-LV" sz="1800" b="0" i="1">
              <a:latin typeface="+mj-lt"/>
            </a:rPr>
            <a:t>(ne vairāk kā 15% no kopējā nodarbināto skaita: kompetenču centros – 30%)</a:t>
          </a:r>
        </a:p>
      </dgm:t>
    </dgm:pt>
    <dgm:pt modelId="{A4CCA116-87FF-48FA-A7CF-3A482F47B181}" type="parTrans" cxnId="{E0A13B94-948F-4D26-810D-8285A638E1C4}">
      <dgm:prSet/>
      <dgm:spPr/>
      <dgm:t>
        <a:bodyPr/>
        <a:lstStyle/>
        <a:p>
          <a:endParaRPr lang="lv-LV"/>
        </a:p>
      </dgm:t>
    </dgm:pt>
    <dgm:pt modelId="{ECE923C4-FC73-45F7-B98C-722661C22BD4}" type="sibTrans" cxnId="{E0A13B94-948F-4D26-810D-8285A638E1C4}">
      <dgm:prSet/>
      <dgm:spPr/>
      <dgm:t>
        <a:bodyPr/>
        <a:lstStyle/>
        <a:p>
          <a:endParaRPr lang="lv-LV"/>
        </a:p>
      </dgm:t>
    </dgm:pt>
    <dgm:pt modelId="{B8037775-877A-4DB7-B9A4-21722FB88C38}" type="pres">
      <dgm:prSet presAssocID="{7F6C36EE-9BA0-44F1-937A-4C707F1FC65A}" presName="diagram" presStyleCnt="0">
        <dgm:presLayoutVars>
          <dgm:dir/>
          <dgm:resizeHandles val="exact"/>
        </dgm:presLayoutVars>
      </dgm:prSet>
      <dgm:spPr/>
    </dgm:pt>
    <dgm:pt modelId="{E04E56C0-E00C-4066-8059-868D5FB6F2EE}" type="pres">
      <dgm:prSet presAssocID="{3D2A7CC4-1E94-40B6-B520-3225B5763EA7}" presName="node" presStyleLbl="node1" presStyleIdx="0" presStyleCnt="6">
        <dgm:presLayoutVars>
          <dgm:bulletEnabled val="1"/>
        </dgm:presLayoutVars>
      </dgm:prSet>
      <dgm:spPr/>
    </dgm:pt>
    <dgm:pt modelId="{3EBBB53C-7FF9-42F3-A8A2-061F302A90D5}" type="pres">
      <dgm:prSet presAssocID="{5B830E4F-2723-4824-BECE-FF71FF356F27}" presName="sibTrans" presStyleCnt="0"/>
      <dgm:spPr/>
    </dgm:pt>
    <dgm:pt modelId="{6C745CE2-97FE-46FC-9CA2-4BC102F8532F}" type="pres">
      <dgm:prSet presAssocID="{356C5E82-6E1A-4280-AFCD-DD26752D97F4}" presName="node" presStyleLbl="node1" presStyleIdx="1" presStyleCnt="6">
        <dgm:presLayoutVars>
          <dgm:bulletEnabled val="1"/>
        </dgm:presLayoutVars>
      </dgm:prSet>
      <dgm:spPr/>
    </dgm:pt>
    <dgm:pt modelId="{E9645053-1E2B-41B4-9012-8505D54B3000}" type="pres">
      <dgm:prSet presAssocID="{CBD763AC-6FC9-45C0-9478-E2EE5A10E483}" presName="sibTrans" presStyleCnt="0"/>
      <dgm:spPr/>
    </dgm:pt>
    <dgm:pt modelId="{5DD7833D-7817-4BDE-9FBC-F04EE533B086}" type="pres">
      <dgm:prSet presAssocID="{8517B58F-A73B-4966-971A-D7F7EE4CD166}" presName="node" presStyleLbl="node1" presStyleIdx="2" presStyleCnt="6">
        <dgm:presLayoutVars>
          <dgm:bulletEnabled val="1"/>
        </dgm:presLayoutVars>
      </dgm:prSet>
      <dgm:spPr/>
    </dgm:pt>
    <dgm:pt modelId="{5D81A5C8-0342-4320-BEB6-F2E178A295D9}" type="pres">
      <dgm:prSet presAssocID="{B760418D-3CCA-4698-A65D-C13B2E4A6EF3}" presName="sibTrans" presStyleCnt="0"/>
      <dgm:spPr/>
    </dgm:pt>
    <dgm:pt modelId="{98D6B5E4-750C-4420-BB1A-25F6DB4A96D5}" type="pres">
      <dgm:prSet presAssocID="{AB8A847C-B708-450B-A570-0C534959EE32}" presName="node" presStyleLbl="node1" presStyleIdx="3" presStyleCnt="6">
        <dgm:presLayoutVars>
          <dgm:bulletEnabled val="1"/>
        </dgm:presLayoutVars>
      </dgm:prSet>
      <dgm:spPr/>
    </dgm:pt>
    <dgm:pt modelId="{7347C3AA-60BB-487D-A680-192BC543AEEF}" type="pres">
      <dgm:prSet presAssocID="{69CAE89A-2748-4FDB-8484-BD5164C0583D}" presName="sibTrans" presStyleCnt="0"/>
      <dgm:spPr/>
    </dgm:pt>
    <dgm:pt modelId="{DFFBB80B-1AAB-4F81-964A-BCCB98F61D45}" type="pres">
      <dgm:prSet presAssocID="{F2ED930F-011B-4196-8035-B926615FF522}" presName="node" presStyleLbl="node1" presStyleIdx="4" presStyleCnt="6">
        <dgm:presLayoutVars>
          <dgm:bulletEnabled val="1"/>
        </dgm:presLayoutVars>
      </dgm:prSet>
      <dgm:spPr/>
    </dgm:pt>
    <dgm:pt modelId="{CC260550-1280-4D43-9307-DA1B7CDFA6A2}" type="pres">
      <dgm:prSet presAssocID="{75D9D72F-DD7E-4D0D-B48D-9305E71D157D}" presName="sibTrans" presStyleCnt="0"/>
      <dgm:spPr/>
    </dgm:pt>
    <dgm:pt modelId="{C9050B3F-2BC2-405B-839E-11C25B4B97E8}" type="pres">
      <dgm:prSet presAssocID="{1C5AC1AB-B795-4377-AFF8-DDC379E876D4}" presName="node" presStyleLbl="node1" presStyleIdx="5" presStyleCnt="6" custLinFactNeighborX="-1090" custLinFactNeighborY="-2356">
        <dgm:presLayoutVars>
          <dgm:bulletEnabled val="1"/>
        </dgm:presLayoutVars>
      </dgm:prSet>
      <dgm:spPr/>
    </dgm:pt>
  </dgm:ptLst>
  <dgm:cxnLst>
    <dgm:cxn modelId="{9FDDE903-4DE9-47C9-A974-B2AF2BC4C40D}" type="presOf" srcId="{7F6C36EE-9BA0-44F1-937A-4C707F1FC65A}" destId="{B8037775-877A-4DB7-B9A4-21722FB88C38}" srcOrd="0" destOrd="0" presId="urn:microsoft.com/office/officeart/2005/8/layout/default"/>
    <dgm:cxn modelId="{8B992708-C9A1-4080-B61E-0FE13F892085}" srcId="{7F6C36EE-9BA0-44F1-937A-4C707F1FC65A}" destId="{356C5E82-6E1A-4280-AFCD-DD26752D97F4}" srcOrd="1" destOrd="0" parTransId="{F465E5C3-84AF-440B-B40B-5F473A9F066A}" sibTransId="{CBD763AC-6FC9-45C0-9478-E2EE5A10E483}"/>
    <dgm:cxn modelId="{1D1A7A0B-77B3-4F8F-A313-EBE5E91D48DD}" type="presOf" srcId="{8517B58F-A73B-4966-971A-D7F7EE4CD166}" destId="{5DD7833D-7817-4BDE-9FBC-F04EE533B086}" srcOrd="0" destOrd="0" presId="urn:microsoft.com/office/officeart/2005/8/layout/default"/>
    <dgm:cxn modelId="{ADA20025-672C-4125-8BD2-EF105E4C6BD0}" type="presOf" srcId="{356C5E82-6E1A-4280-AFCD-DD26752D97F4}" destId="{6C745CE2-97FE-46FC-9CA2-4BC102F8532F}" srcOrd="0" destOrd="0" presId="urn:microsoft.com/office/officeart/2005/8/layout/default"/>
    <dgm:cxn modelId="{AEF81939-0E4B-421F-BACC-D6D4A401D297}" type="presOf" srcId="{F2ED930F-011B-4196-8035-B926615FF522}" destId="{DFFBB80B-1AAB-4F81-964A-BCCB98F61D45}" srcOrd="0" destOrd="0" presId="urn:microsoft.com/office/officeart/2005/8/layout/default"/>
    <dgm:cxn modelId="{BD1F2F3A-FEEA-4F62-8598-768395E9118B}" srcId="{7F6C36EE-9BA0-44F1-937A-4C707F1FC65A}" destId="{F2ED930F-011B-4196-8035-B926615FF522}" srcOrd="4" destOrd="0" parTransId="{17B7192C-34AF-483A-91D2-377502771EAE}" sibTransId="{75D9D72F-DD7E-4D0D-B48D-9305E71D157D}"/>
    <dgm:cxn modelId="{7EA05F3D-848D-427F-8F55-6E4A8B1AE40A}" srcId="{7F6C36EE-9BA0-44F1-937A-4C707F1FC65A}" destId="{3D2A7CC4-1E94-40B6-B520-3225B5763EA7}" srcOrd="0" destOrd="0" parTransId="{CBE5F026-E03B-4F28-BE82-947E5C314A9D}" sibTransId="{5B830E4F-2723-4824-BECE-FF71FF356F27}"/>
    <dgm:cxn modelId="{EB1C9A63-80CD-416D-914D-0CD67D3A46EF}" srcId="{7F6C36EE-9BA0-44F1-937A-4C707F1FC65A}" destId="{8517B58F-A73B-4966-971A-D7F7EE4CD166}" srcOrd="2" destOrd="0" parTransId="{9B9EF14C-3BF2-4306-86D8-C6CD3E51C3D8}" sibTransId="{B760418D-3CCA-4698-A65D-C13B2E4A6EF3}"/>
    <dgm:cxn modelId="{DBD4F774-AB44-4DC7-B9D0-492D6813F420}" type="presOf" srcId="{AB8A847C-B708-450B-A570-0C534959EE32}" destId="{98D6B5E4-750C-4420-BB1A-25F6DB4A96D5}" srcOrd="0" destOrd="0" presId="urn:microsoft.com/office/officeart/2005/8/layout/default"/>
    <dgm:cxn modelId="{E0A13B94-948F-4D26-810D-8285A638E1C4}" srcId="{7F6C36EE-9BA0-44F1-937A-4C707F1FC65A}" destId="{1C5AC1AB-B795-4377-AFF8-DDC379E876D4}" srcOrd="5" destOrd="0" parTransId="{A4CCA116-87FF-48FA-A7CF-3A482F47B181}" sibTransId="{ECE923C4-FC73-45F7-B98C-722661C22BD4}"/>
    <dgm:cxn modelId="{AE41BAB1-2579-4A19-B6E8-04E635585402}" srcId="{7F6C36EE-9BA0-44F1-937A-4C707F1FC65A}" destId="{AB8A847C-B708-450B-A570-0C534959EE32}" srcOrd="3" destOrd="0" parTransId="{545DE4CF-6783-4287-B3B8-C708CBEBC336}" sibTransId="{69CAE89A-2748-4FDB-8484-BD5164C0583D}"/>
    <dgm:cxn modelId="{BEF75BC2-EE79-480B-9009-C286FDEC9421}" type="presOf" srcId="{1C5AC1AB-B795-4377-AFF8-DDC379E876D4}" destId="{C9050B3F-2BC2-405B-839E-11C25B4B97E8}" srcOrd="0" destOrd="0" presId="urn:microsoft.com/office/officeart/2005/8/layout/default"/>
    <dgm:cxn modelId="{173390FC-B210-45F4-8DC0-659EF22E5DB0}" type="presOf" srcId="{3D2A7CC4-1E94-40B6-B520-3225B5763EA7}" destId="{E04E56C0-E00C-4066-8059-868D5FB6F2EE}" srcOrd="0" destOrd="0" presId="urn:microsoft.com/office/officeart/2005/8/layout/default"/>
    <dgm:cxn modelId="{0D7819C1-0C92-49B1-8DBE-1826F40640D0}" type="presParOf" srcId="{B8037775-877A-4DB7-B9A4-21722FB88C38}" destId="{E04E56C0-E00C-4066-8059-868D5FB6F2EE}" srcOrd="0" destOrd="0" presId="urn:microsoft.com/office/officeart/2005/8/layout/default"/>
    <dgm:cxn modelId="{5BD52187-6F11-48AE-A4BB-968B10380BAE}" type="presParOf" srcId="{B8037775-877A-4DB7-B9A4-21722FB88C38}" destId="{3EBBB53C-7FF9-42F3-A8A2-061F302A90D5}" srcOrd="1" destOrd="0" presId="urn:microsoft.com/office/officeart/2005/8/layout/default"/>
    <dgm:cxn modelId="{04E472A6-96C5-4EAD-BFD5-B0D043BB3592}" type="presParOf" srcId="{B8037775-877A-4DB7-B9A4-21722FB88C38}" destId="{6C745CE2-97FE-46FC-9CA2-4BC102F8532F}" srcOrd="2" destOrd="0" presId="urn:microsoft.com/office/officeart/2005/8/layout/default"/>
    <dgm:cxn modelId="{42B79ECA-534F-4D05-89D5-665FD324730F}" type="presParOf" srcId="{B8037775-877A-4DB7-B9A4-21722FB88C38}" destId="{E9645053-1E2B-41B4-9012-8505D54B3000}" srcOrd="3" destOrd="0" presId="urn:microsoft.com/office/officeart/2005/8/layout/default"/>
    <dgm:cxn modelId="{A3898C9E-0EBF-4647-999C-7B6D307AA3C2}" type="presParOf" srcId="{B8037775-877A-4DB7-B9A4-21722FB88C38}" destId="{5DD7833D-7817-4BDE-9FBC-F04EE533B086}" srcOrd="4" destOrd="0" presId="urn:microsoft.com/office/officeart/2005/8/layout/default"/>
    <dgm:cxn modelId="{38183E43-9A12-4EBF-B8F1-13BA4C7BEF8F}" type="presParOf" srcId="{B8037775-877A-4DB7-B9A4-21722FB88C38}" destId="{5D81A5C8-0342-4320-BEB6-F2E178A295D9}" srcOrd="5" destOrd="0" presId="urn:microsoft.com/office/officeart/2005/8/layout/default"/>
    <dgm:cxn modelId="{9B667223-12D0-4621-82FD-C609625C269A}" type="presParOf" srcId="{B8037775-877A-4DB7-B9A4-21722FB88C38}" destId="{98D6B5E4-750C-4420-BB1A-25F6DB4A96D5}" srcOrd="6" destOrd="0" presId="urn:microsoft.com/office/officeart/2005/8/layout/default"/>
    <dgm:cxn modelId="{1502AAE2-7A69-4CF7-8F86-CCCB50FA4003}" type="presParOf" srcId="{B8037775-877A-4DB7-B9A4-21722FB88C38}" destId="{7347C3AA-60BB-487D-A680-192BC543AEEF}" srcOrd="7" destOrd="0" presId="urn:microsoft.com/office/officeart/2005/8/layout/default"/>
    <dgm:cxn modelId="{C84A1B1B-DA1E-4F68-A103-D0FD39477DF6}" type="presParOf" srcId="{B8037775-877A-4DB7-B9A4-21722FB88C38}" destId="{DFFBB80B-1AAB-4F81-964A-BCCB98F61D45}" srcOrd="8" destOrd="0" presId="urn:microsoft.com/office/officeart/2005/8/layout/default"/>
    <dgm:cxn modelId="{5A626C54-4E99-4098-864C-6B4D2B4B67E5}" type="presParOf" srcId="{B8037775-877A-4DB7-B9A4-21722FB88C38}" destId="{CC260550-1280-4D43-9307-DA1B7CDFA6A2}" srcOrd="9" destOrd="0" presId="urn:microsoft.com/office/officeart/2005/8/layout/default"/>
    <dgm:cxn modelId="{67B388BB-7907-4093-8FEF-DF602492425D}" type="presParOf" srcId="{B8037775-877A-4DB7-B9A4-21722FB88C38}" destId="{C9050B3F-2BC2-405B-839E-11C25B4B97E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6C36EE-9BA0-44F1-937A-4C707F1FC65A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lv-LV"/>
        </a:p>
      </dgm:t>
    </dgm:pt>
    <dgm:pt modelId="{3D2A7CC4-1E94-40B6-B520-3225B5763EA7}">
      <dgm:prSet phldrT="[Text]" custT="1"/>
      <dgm:spPr/>
      <dgm:t>
        <a:bodyPr/>
        <a:lstStyle/>
        <a:p>
          <a:r>
            <a:rPr lang="lv-LV" sz="2000" b="0">
              <a:solidFill>
                <a:srgbClr val="C00000"/>
              </a:solidFill>
              <a:latin typeface="+mj-lt"/>
            </a:rPr>
            <a:t>Svītrota</a:t>
          </a:r>
          <a:r>
            <a:rPr lang="lv-LV" sz="2000" b="0">
              <a:latin typeface="+mj-lt"/>
            </a:rPr>
            <a:t> piemaksa par </a:t>
          </a:r>
          <a:r>
            <a:rPr lang="lv-LV" sz="2000" b="1">
              <a:latin typeface="+mj-lt"/>
            </a:rPr>
            <a:t>vakanta amata pienākumu pildīšanu</a:t>
          </a:r>
          <a:r>
            <a:rPr lang="lv-LV" sz="2000" b="0">
              <a:latin typeface="+mj-lt"/>
            </a:rPr>
            <a:t> valsts pārvaldē</a:t>
          </a:r>
        </a:p>
      </dgm:t>
    </dgm:pt>
    <dgm:pt modelId="{CBE5F026-E03B-4F28-BE82-947E5C314A9D}" type="parTrans" cxnId="{7EA05F3D-848D-427F-8F55-6E4A8B1AE40A}">
      <dgm:prSet/>
      <dgm:spPr/>
      <dgm:t>
        <a:bodyPr/>
        <a:lstStyle/>
        <a:p>
          <a:endParaRPr lang="lv-LV"/>
        </a:p>
      </dgm:t>
    </dgm:pt>
    <dgm:pt modelId="{5B830E4F-2723-4824-BECE-FF71FF356F27}" type="sibTrans" cxnId="{7EA05F3D-848D-427F-8F55-6E4A8B1AE40A}">
      <dgm:prSet/>
      <dgm:spPr/>
      <dgm:t>
        <a:bodyPr/>
        <a:lstStyle/>
        <a:p>
          <a:endParaRPr lang="lv-LV"/>
        </a:p>
      </dgm:t>
    </dgm:pt>
    <dgm:pt modelId="{356C5E82-6E1A-4280-AFCD-DD26752D97F4}">
      <dgm:prSet phldrT="[Text]" custT="1"/>
      <dgm:spPr/>
      <dgm:t>
        <a:bodyPr/>
        <a:lstStyle/>
        <a:p>
          <a:r>
            <a:rPr lang="lv-LV" sz="2000" b="0">
              <a:solidFill>
                <a:srgbClr val="C00000"/>
              </a:solidFill>
              <a:latin typeface="+mj-lt"/>
            </a:rPr>
            <a:t>Svītrota </a:t>
          </a:r>
          <a:r>
            <a:rPr lang="lv-LV" sz="2000" b="0">
              <a:latin typeface="+mj-lt"/>
            </a:rPr>
            <a:t>speciālā piemaksa «atslēgas cilvēkiem» </a:t>
          </a:r>
        </a:p>
        <a:p>
          <a:r>
            <a:rPr lang="lv-LV" sz="2000" b="0" i="1">
              <a:latin typeface="+mj-lt"/>
            </a:rPr>
            <a:t>(aizvietota ar tirgus koeficientu) </a:t>
          </a:r>
        </a:p>
      </dgm:t>
    </dgm:pt>
    <dgm:pt modelId="{F465E5C3-84AF-440B-B40B-5F473A9F066A}" type="parTrans" cxnId="{8B992708-C9A1-4080-B61E-0FE13F892085}">
      <dgm:prSet/>
      <dgm:spPr/>
      <dgm:t>
        <a:bodyPr/>
        <a:lstStyle/>
        <a:p>
          <a:endParaRPr lang="lv-LV"/>
        </a:p>
      </dgm:t>
    </dgm:pt>
    <dgm:pt modelId="{CBD763AC-6FC9-45C0-9478-E2EE5A10E483}" type="sibTrans" cxnId="{8B992708-C9A1-4080-B61E-0FE13F892085}">
      <dgm:prSet/>
      <dgm:spPr/>
      <dgm:t>
        <a:bodyPr/>
        <a:lstStyle/>
        <a:p>
          <a:endParaRPr lang="lv-LV"/>
        </a:p>
      </dgm:t>
    </dgm:pt>
    <dgm:pt modelId="{8517B58F-A73B-4966-971A-D7F7EE4CD166}">
      <dgm:prSet phldrT="[Text]" custT="1"/>
      <dgm:spPr/>
      <dgm:t>
        <a:bodyPr/>
        <a:lstStyle/>
        <a:p>
          <a:r>
            <a:rPr lang="lv-LV" sz="2000" b="0">
              <a:latin typeface="+mj-lt"/>
            </a:rPr>
            <a:t>Piemaksa par personīgo darba ieguldījumu un kvalitāti </a:t>
          </a:r>
          <a:r>
            <a:rPr lang="lv-LV" sz="2000" b="0">
              <a:solidFill>
                <a:srgbClr val="C00000"/>
              </a:solidFill>
              <a:latin typeface="+mj-lt"/>
            </a:rPr>
            <a:t>pārveidota</a:t>
          </a:r>
          <a:r>
            <a:rPr lang="lv-LV" sz="2000" b="0">
              <a:latin typeface="+mj-lt"/>
            </a:rPr>
            <a:t> par </a:t>
          </a:r>
          <a:r>
            <a:rPr lang="lv-LV" sz="2000" b="1">
              <a:latin typeface="+mj-lt"/>
            </a:rPr>
            <a:t>piemaksu par ieguldījumu iestādes stratēģisko mērķu sasniegšanā</a:t>
          </a:r>
        </a:p>
      </dgm:t>
    </dgm:pt>
    <dgm:pt modelId="{9B9EF14C-3BF2-4306-86D8-C6CD3E51C3D8}" type="parTrans" cxnId="{EB1C9A63-80CD-416D-914D-0CD67D3A46EF}">
      <dgm:prSet/>
      <dgm:spPr/>
      <dgm:t>
        <a:bodyPr/>
        <a:lstStyle/>
        <a:p>
          <a:endParaRPr lang="lv-LV"/>
        </a:p>
      </dgm:t>
    </dgm:pt>
    <dgm:pt modelId="{B760418D-3CCA-4698-A65D-C13B2E4A6EF3}" type="sibTrans" cxnId="{EB1C9A63-80CD-416D-914D-0CD67D3A46EF}">
      <dgm:prSet/>
      <dgm:spPr/>
      <dgm:t>
        <a:bodyPr/>
        <a:lstStyle/>
        <a:p>
          <a:endParaRPr lang="lv-LV"/>
        </a:p>
      </dgm:t>
    </dgm:pt>
    <dgm:pt modelId="{AB8A847C-B708-450B-A570-0C534959EE32}">
      <dgm:prSet phldrT="[Text]" custT="1"/>
      <dgm:spPr/>
      <dgm:t>
        <a:bodyPr/>
        <a:lstStyle/>
        <a:p>
          <a:r>
            <a:rPr lang="lv-LV" sz="2000" b="0">
              <a:solidFill>
                <a:srgbClr val="C00000"/>
              </a:solidFill>
              <a:latin typeface="+mj-lt"/>
            </a:rPr>
            <a:t>Mazināts</a:t>
          </a:r>
          <a:r>
            <a:rPr lang="lv-LV" sz="2000" b="0">
              <a:latin typeface="+mj-lt"/>
            </a:rPr>
            <a:t> maksimālais piemaksu apjoms </a:t>
          </a:r>
        </a:p>
        <a:p>
          <a:r>
            <a:rPr lang="lv-LV" sz="2000" b="1">
              <a:latin typeface="+mj-lt"/>
            </a:rPr>
            <a:t>no 60% uz 30%</a:t>
          </a:r>
        </a:p>
      </dgm:t>
    </dgm:pt>
    <dgm:pt modelId="{545DE4CF-6783-4287-B3B8-C708CBEBC336}" type="parTrans" cxnId="{AE41BAB1-2579-4A19-B6E8-04E635585402}">
      <dgm:prSet/>
      <dgm:spPr/>
      <dgm:t>
        <a:bodyPr/>
        <a:lstStyle/>
        <a:p>
          <a:endParaRPr lang="lv-LV"/>
        </a:p>
      </dgm:t>
    </dgm:pt>
    <dgm:pt modelId="{69CAE89A-2748-4FDB-8484-BD5164C0583D}" type="sibTrans" cxnId="{AE41BAB1-2579-4A19-B6E8-04E635585402}">
      <dgm:prSet/>
      <dgm:spPr/>
      <dgm:t>
        <a:bodyPr/>
        <a:lstStyle/>
        <a:p>
          <a:endParaRPr lang="lv-LV"/>
        </a:p>
      </dgm:t>
    </dgm:pt>
    <dgm:pt modelId="{B8037775-877A-4DB7-B9A4-21722FB88C38}" type="pres">
      <dgm:prSet presAssocID="{7F6C36EE-9BA0-44F1-937A-4C707F1FC65A}" presName="diagram" presStyleCnt="0">
        <dgm:presLayoutVars>
          <dgm:dir/>
          <dgm:resizeHandles val="exact"/>
        </dgm:presLayoutVars>
      </dgm:prSet>
      <dgm:spPr/>
    </dgm:pt>
    <dgm:pt modelId="{E04E56C0-E00C-4066-8059-868D5FB6F2EE}" type="pres">
      <dgm:prSet presAssocID="{3D2A7CC4-1E94-40B6-B520-3225B5763EA7}" presName="node" presStyleLbl="node1" presStyleIdx="0" presStyleCnt="4">
        <dgm:presLayoutVars>
          <dgm:bulletEnabled val="1"/>
        </dgm:presLayoutVars>
      </dgm:prSet>
      <dgm:spPr/>
    </dgm:pt>
    <dgm:pt modelId="{3EBBB53C-7FF9-42F3-A8A2-061F302A90D5}" type="pres">
      <dgm:prSet presAssocID="{5B830E4F-2723-4824-BECE-FF71FF356F27}" presName="sibTrans" presStyleCnt="0"/>
      <dgm:spPr/>
    </dgm:pt>
    <dgm:pt modelId="{6C745CE2-97FE-46FC-9CA2-4BC102F8532F}" type="pres">
      <dgm:prSet presAssocID="{356C5E82-6E1A-4280-AFCD-DD26752D97F4}" presName="node" presStyleLbl="node1" presStyleIdx="1" presStyleCnt="4">
        <dgm:presLayoutVars>
          <dgm:bulletEnabled val="1"/>
        </dgm:presLayoutVars>
      </dgm:prSet>
      <dgm:spPr/>
    </dgm:pt>
    <dgm:pt modelId="{E9645053-1E2B-41B4-9012-8505D54B3000}" type="pres">
      <dgm:prSet presAssocID="{CBD763AC-6FC9-45C0-9478-E2EE5A10E483}" presName="sibTrans" presStyleCnt="0"/>
      <dgm:spPr/>
    </dgm:pt>
    <dgm:pt modelId="{5DD7833D-7817-4BDE-9FBC-F04EE533B086}" type="pres">
      <dgm:prSet presAssocID="{8517B58F-A73B-4966-971A-D7F7EE4CD166}" presName="node" presStyleLbl="node1" presStyleIdx="2" presStyleCnt="4">
        <dgm:presLayoutVars>
          <dgm:bulletEnabled val="1"/>
        </dgm:presLayoutVars>
      </dgm:prSet>
      <dgm:spPr/>
    </dgm:pt>
    <dgm:pt modelId="{5D81A5C8-0342-4320-BEB6-F2E178A295D9}" type="pres">
      <dgm:prSet presAssocID="{B760418D-3CCA-4698-A65D-C13B2E4A6EF3}" presName="sibTrans" presStyleCnt="0"/>
      <dgm:spPr/>
    </dgm:pt>
    <dgm:pt modelId="{98D6B5E4-750C-4420-BB1A-25F6DB4A96D5}" type="pres">
      <dgm:prSet presAssocID="{AB8A847C-B708-450B-A570-0C534959EE32}" presName="node" presStyleLbl="node1" presStyleIdx="3" presStyleCnt="4">
        <dgm:presLayoutVars>
          <dgm:bulletEnabled val="1"/>
        </dgm:presLayoutVars>
      </dgm:prSet>
      <dgm:spPr/>
    </dgm:pt>
  </dgm:ptLst>
  <dgm:cxnLst>
    <dgm:cxn modelId="{9FDDE903-4DE9-47C9-A974-B2AF2BC4C40D}" type="presOf" srcId="{7F6C36EE-9BA0-44F1-937A-4C707F1FC65A}" destId="{B8037775-877A-4DB7-B9A4-21722FB88C38}" srcOrd="0" destOrd="0" presId="urn:microsoft.com/office/officeart/2005/8/layout/default"/>
    <dgm:cxn modelId="{8B992708-C9A1-4080-B61E-0FE13F892085}" srcId="{7F6C36EE-9BA0-44F1-937A-4C707F1FC65A}" destId="{356C5E82-6E1A-4280-AFCD-DD26752D97F4}" srcOrd="1" destOrd="0" parTransId="{F465E5C3-84AF-440B-B40B-5F473A9F066A}" sibTransId="{CBD763AC-6FC9-45C0-9478-E2EE5A10E483}"/>
    <dgm:cxn modelId="{1D1A7A0B-77B3-4F8F-A313-EBE5E91D48DD}" type="presOf" srcId="{8517B58F-A73B-4966-971A-D7F7EE4CD166}" destId="{5DD7833D-7817-4BDE-9FBC-F04EE533B086}" srcOrd="0" destOrd="0" presId="urn:microsoft.com/office/officeart/2005/8/layout/default"/>
    <dgm:cxn modelId="{ADA20025-672C-4125-8BD2-EF105E4C6BD0}" type="presOf" srcId="{356C5E82-6E1A-4280-AFCD-DD26752D97F4}" destId="{6C745CE2-97FE-46FC-9CA2-4BC102F8532F}" srcOrd="0" destOrd="0" presId="urn:microsoft.com/office/officeart/2005/8/layout/default"/>
    <dgm:cxn modelId="{7EA05F3D-848D-427F-8F55-6E4A8B1AE40A}" srcId="{7F6C36EE-9BA0-44F1-937A-4C707F1FC65A}" destId="{3D2A7CC4-1E94-40B6-B520-3225B5763EA7}" srcOrd="0" destOrd="0" parTransId="{CBE5F026-E03B-4F28-BE82-947E5C314A9D}" sibTransId="{5B830E4F-2723-4824-BECE-FF71FF356F27}"/>
    <dgm:cxn modelId="{EB1C9A63-80CD-416D-914D-0CD67D3A46EF}" srcId="{7F6C36EE-9BA0-44F1-937A-4C707F1FC65A}" destId="{8517B58F-A73B-4966-971A-D7F7EE4CD166}" srcOrd="2" destOrd="0" parTransId="{9B9EF14C-3BF2-4306-86D8-C6CD3E51C3D8}" sibTransId="{B760418D-3CCA-4698-A65D-C13B2E4A6EF3}"/>
    <dgm:cxn modelId="{DBD4F774-AB44-4DC7-B9D0-492D6813F420}" type="presOf" srcId="{AB8A847C-B708-450B-A570-0C534959EE32}" destId="{98D6B5E4-750C-4420-BB1A-25F6DB4A96D5}" srcOrd="0" destOrd="0" presId="urn:microsoft.com/office/officeart/2005/8/layout/default"/>
    <dgm:cxn modelId="{AE41BAB1-2579-4A19-B6E8-04E635585402}" srcId="{7F6C36EE-9BA0-44F1-937A-4C707F1FC65A}" destId="{AB8A847C-B708-450B-A570-0C534959EE32}" srcOrd="3" destOrd="0" parTransId="{545DE4CF-6783-4287-B3B8-C708CBEBC336}" sibTransId="{69CAE89A-2748-4FDB-8484-BD5164C0583D}"/>
    <dgm:cxn modelId="{173390FC-B210-45F4-8DC0-659EF22E5DB0}" type="presOf" srcId="{3D2A7CC4-1E94-40B6-B520-3225B5763EA7}" destId="{E04E56C0-E00C-4066-8059-868D5FB6F2EE}" srcOrd="0" destOrd="0" presId="urn:microsoft.com/office/officeart/2005/8/layout/default"/>
    <dgm:cxn modelId="{0D7819C1-0C92-49B1-8DBE-1826F40640D0}" type="presParOf" srcId="{B8037775-877A-4DB7-B9A4-21722FB88C38}" destId="{E04E56C0-E00C-4066-8059-868D5FB6F2EE}" srcOrd="0" destOrd="0" presId="urn:microsoft.com/office/officeart/2005/8/layout/default"/>
    <dgm:cxn modelId="{5BD52187-6F11-48AE-A4BB-968B10380BAE}" type="presParOf" srcId="{B8037775-877A-4DB7-B9A4-21722FB88C38}" destId="{3EBBB53C-7FF9-42F3-A8A2-061F302A90D5}" srcOrd="1" destOrd="0" presId="urn:microsoft.com/office/officeart/2005/8/layout/default"/>
    <dgm:cxn modelId="{04E472A6-96C5-4EAD-BFD5-B0D043BB3592}" type="presParOf" srcId="{B8037775-877A-4DB7-B9A4-21722FB88C38}" destId="{6C745CE2-97FE-46FC-9CA2-4BC102F8532F}" srcOrd="2" destOrd="0" presId="urn:microsoft.com/office/officeart/2005/8/layout/default"/>
    <dgm:cxn modelId="{42B79ECA-534F-4D05-89D5-665FD324730F}" type="presParOf" srcId="{B8037775-877A-4DB7-B9A4-21722FB88C38}" destId="{E9645053-1E2B-41B4-9012-8505D54B3000}" srcOrd="3" destOrd="0" presId="urn:microsoft.com/office/officeart/2005/8/layout/default"/>
    <dgm:cxn modelId="{A3898C9E-0EBF-4647-999C-7B6D307AA3C2}" type="presParOf" srcId="{B8037775-877A-4DB7-B9A4-21722FB88C38}" destId="{5DD7833D-7817-4BDE-9FBC-F04EE533B086}" srcOrd="4" destOrd="0" presId="urn:microsoft.com/office/officeart/2005/8/layout/default"/>
    <dgm:cxn modelId="{38183E43-9A12-4EBF-B8F1-13BA4C7BEF8F}" type="presParOf" srcId="{B8037775-877A-4DB7-B9A4-21722FB88C38}" destId="{5D81A5C8-0342-4320-BEB6-F2E178A295D9}" srcOrd="5" destOrd="0" presId="urn:microsoft.com/office/officeart/2005/8/layout/default"/>
    <dgm:cxn modelId="{9B667223-12D0-4621-82FD-C609625C269A}" type="presParOf" srcId="{B8037775-877A-4DB7-B9A4-21722FB88C38}" destId="{98D6B5E4-750C-4420-BB1A-25F6DB4A96D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47558C-3FD1-4AC1-9A98-79327B9F62F3}" type="doc">
      <dgm:prSet loTypeId="urn:microsoft.com/office/officeart/2005/8/layout/radial4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lv-LV"/>
        </a:p>
      </dgm:t>
    </dgm:pt>
    <dgm:pt modelId="{41077B6B-67EB-44C2-8AF9-003011A0E7F5}">
      <dgm:prSet phldrT="[Text]"/>
      <dgm:spPr/>
      <dgm:t>
        <a:bodyPr/>
        <a:lstStyle/>
        <a:p>
          <a:r>
            <a:rPr lang="lv-LV">
              <a:latin typeface="+mj-lt"/>
            </a:rPr>
            <a:t>Atlīdzības reforma</a:t>
          </a:r>
        </a:p>
      </dgm:t>
    </dgm:pt>
    <dgm:pt modelId="{B6895168-C2B8-4142-9B02-46B19DA197A1}" type="parTrans" cxnId="{530378C9-6E87-4983-B482-351575B5659B}">
      <dgm:prSet/>
      <dgm:spPr/>
      <dgm:t>
        <a:bodyPr/>
        <a:lstStyle/>
        <a:p>
          <a:endParaRPr lang="lv-LV"/>
        </a:p>
      </dgm:t>
    </dgm:pt>
    <dgm:pt modelId="{D90023CD-D7CF-4E62-98D5-D3951693FD68}" type="sibTrans" cxnId="{530378C9-6E87-4983-B482-351575B5659B}">
      <dgm:prSet/>
      <dgm:spPr/>
      <dgm:t>
        <a:bodyPr/>
        <a:lstStyle/>
        <a:p>
          <a:endParaRPr lang="lv-LV"/>
        </a:p>
      </dgm:t>
    </dgm:pt>
    <dgm:pt modelId="{E43BC748-3FB4-4F76-A94B-56CF728EDAC9}">
      <dgm:prSet phldrT="[Text]"/>
      <dgm:spPr/>
      <dgm:t>
        <a:bodyPr/>
        <a:lstStyle/>
        <a:p>
          <a:r>
            <a:rPr lang="lv-LV">
              <a:latin typeface="+mj-lt"/>
            </a:rPr>
            <a:t>Institūciju </a:t>
          </a:r>
          <a:r>
            <a:rPr lang="lv-LV" b="1">
              <a:latin typeface="+mj-lt"/>
            </a:rPr>
            <a:t>darbības stratēģiju </a:t>
          </a:r>
          <a:r>
            <a:rPr lang="lv-LV">
              <a:latin typeface="+mj-lt"/>
            </a:rPr>
            <a:t>regulējuma izmaiņas, paredzot KPI jeb </a:t>
          </a:r>
          <a:r>
            <a:rPr lang="lv-LV" b="1">
              <a:latin typeface="+mj-lt"/>
            </a:rPr>
            <a:t>galveno snieguma rādītāju definēšanu</a:t>
          </a:r>
        </a:p>
      </dgm:t>
    </dgm:pt>
    <dgm:pt modelId="{9DFDDCD0-7976-4E9C-8D1F-1D245FDC0BC4}" type="parTrans" cxnId="{08F1DDB4-9A9F-4D0A-9687-D4EE703CC791}">
      <dgm:prSet/>
      <dgm:spPr/>
      <dgm:t>
        <a:bodyPr/>
        <a:lstStyle/>
        <a:p>
          <a:endParaRPr lang="lv-LV"/>
        </a:p>
      </dgm:t>
    </dgm:pt>
    <dgm:pt modelId="{9B289154-1881-4B04-9AC8-7F61A3D12D53}" type="sibTrans" cxnId="{08F1DDB4-9A9F-4D0A-9687-D4EE703CC791}">
      <dgm:prSet/>
      <dgm:spPr/>
      <dgm:t>
        <a:bodyPr/>
        <a:lstStyle/>
        <a:p>
          <a:endParaRPr lang="lv-LV"/>
        </a:p>
      </dgm:t>
    </dgm:pt>
    <dgm:pt modelId="{EF21A710-CB7E-4924-8221-78C895F7CE7B}">
      <dgm:prSet phldrT="[Text]"/>
      <dgm:spPr/>
      <dgm:t>
        <a:bodyPr/>
        <a:lstStyle/>
        <a:p>
          <a:r>
            <a:rPr lang="lv-LV" b="1">
              <a:latin typeface="+mj-lt"/>
            </a:rPr>
            <a:t>Jauns amatu katalogs un amatu klasifikācijas kārtība</a:t>
          </a:r>
          <a:r>
            <a:rPr lang="lv-LV">
              <a:latin typeface="+mj-lt"/>
            </a:rPr>
            <a:t>, uzlabojot tās kvalitāti. Būs nepieciešams </a:t>
          </a:r>
          <a:r>
            <a:rPr lang="lv-LV" b="1">
              <a:latin typeface="+mj-lt"/>
            </a:rPr>
            <a:t>pārklasificēt amatus</a:t>
          </a:r>
          <a:r>
            <a:rPr lang="lv-LV">
              <a:latin typeface="+mj-lt"/>
            </a:rPr>
            <a:t>!</a:t>
          </a:r>
        </a:p>
      </dgm:t>
    </dgm:pt>
    <dgm:pt modelId="{17F0EB5B-F3E8-4755-8EEF-8691D7175FF2}" type="parTrans" cxnId="{A333CE7C-03E1-4536-B803-716F79BE45ED}">
      <dgm:prSet/>
      <dgm:spPr/>
      <dgm:t>
        <a:bodyPr/>
        <a:lstStyle/>
        <a:p>
          <a:endParaRPr lang="lv-LV"/>
        </a:p>
      </dgm:t>
    </dgm:pt>
    <dgm:pt modelId="{55108F8D-E08F-4302-851B-AD083871728E}" type="sibTrans" cxnId="{A333CE7C-03E1-4536-B803-716F79BE45ED}">
      <dgm:prSet/>
      <dgm:spPr/>
      <dgm:t>
        <a:bodyPr/>
        <a:lstStyle/>
        <a:p>
          <a:endParaRPr lang="lv-LV"/>
        </a:p>
      </dgm:t>
    </dgm:pt>
    <dgm:pt modelId="{840793A1-0731-4A11-A876-A6E721FB7B7D}">
      <dgm:prSet phldrT="[Text]"/>
      <dgm:spPr/>
      <dgm:t>
        <a:bodyPr/>
        <a:lstStyle/>
        <a:p>
          <a:r>
            <a:rPr lang="lv-LV">
              <a:latin typeface="+mj-lt"/>
            </a:rPr>
            <a:t>Izmaiņas </a:t>
          </a:r>
          <a:r>
            <a:rPr lang="lv-LV" b="1">
              <a:latin typeface="+mj-lt"/>
            </a:rPr>
            <a:t>darba snieguma vadības sistēmā</a:t>
          </a:r>
          <a:r>
            <a:rPr lang="lv-LV">
              <a:latin typeface="+mj-lt"/>
            </a:rPr>
            <a:t>, panākot </a:t>
          </a:r>
          <a:r>
            <a:rPr lang="lv-LV" b="1">
              <a:latin typeface="+mj-lt"/>
            </a:rPr>
            <a:t>objektīvāku sasaisti starp darba sniegumu un atlīdzību</a:t>
          </a:r>
        </a:p>
      </dgm:t>
    </dgm:pt>
    <dgm:pt modelId="{AE64D163-C9B6-4916-A749-7998C30CFD33}" type="parTrans" cxnId="{AADE1931-8869-4066-8805-DC0816E8EDDF}">
      <dgm:prSet/>
      <dgm:spPr/>
      <dgm:t>
        <a:bodyPr/>
        <a:lstStyle/>
        <a:p>
          <a:endParaRPr lang="lv-LV"/>
        </a:p>
      </dgm:t>
    </dgm:pt>
    <dgm:pt modelId="{6D17AFC3-BA4F-4EEF-803E-07171C6C9561}" type="sibTrans" cxnId="{AADE1931-8869-4066-8805-DC0816E8EDDF}">
      <dgm:prSet/>
      <dgm:spPr/>
      <dgm:t>
        <a:bodyPr/>
        <a:lstStyle/>
        <a:p>
          <a:endParaRPr lang="lv-LV"/>
        </a:p>
      </dgm:t>
    </dgm:pt>
    <dgm:pt modelId="{C40A8818-FD52-494F-A553-7E7646BB89AE}">
      <dgm:prSet phldrT="[Text]"/>
      <dgm:spPr/>
      <dgm:t>
        <a:bodyPr/>
        <a:lstStyle/>
        <a:p>
          <a:r>
            <a:rPr lang="lv-LV">
              <a:latin typeface="+mj-lt"/>
            </a:rPr>
            <a:t>Grozījumi </a:t>
          </a:r>
          <a:r>
            <a:rPr lang="lv-LV" b="1">
              <a:latin typeface="+mj-lt"/>
            </a:rPr>
            <a:t>Valsts civildienesta likumā</a:t>
          </a:r>
          <a:r>
            <a:rPr lang="lv-LV">
              <a:latin typeface="+mj-lt"/>
            </a:rPr>
            <a:t>, nosakot </a:t>
          </a:r>
          <a:r>
            <a:rPr lang="lv-LV" b="1">
              <a:latin typeface="+mj-lt"/>
            </a:rPr>
            <a:t>termiņu ierobežojumu </a:t>
          </a:r>
          <a:r>
            <a:rPr lang="lv-LV">
              <a:latin typeface="+mj-lt"/>
            </a:rPr>
            <a:t>iestāžu vadītājiem</a:t>
          </a:r>
        </a:p>
      </dgm:t>
    </dgm:pt>
    <dgm:pt modelId="{E835BB57-75E9-430C-9532-F24A60698D18}" type="parTrans" cxnId="{E1232AF8-F728-475E-85C3-A285B9000BB4}">
      <dgm:prSet/>
      <dgm:spPr/>
      <dgm:t>
        <a:bodyPr/>
        <a:lstStyle/>
        <a:p>
          <a:endParaRPr lang="lv-LV"/>
        </a:p>
      </dgm:t>
    </dgm:pt>
    <dgm:pt modelId="{1577A6FF-7FD5-4631-A55C-93E16E601422}" type="sibTrans" cxnId="{E1232AF8-F728-475E-85C3-A285B9000BB4}">
      <dgm:prSet/>
      <dgm:spPr/>
      <dgm:t>
        <a:bodyPr/>
        <a:lstStyle/>
        <a:p>
          <a:endParaRPr lang="lv-LV"/>
        </a:p>
      </dgm:t>
    </dgm:pt>
    <dgm:pt modelId="{DE863E86-83C4-4C43-AD8E-5E4F5B82D778}">
      <dgm:prSet phldrT="[Text]"/>
      <dgm:spPr/>
      <dgm:t>
        <a:bodyPr/>
        <a:lstStyle/>
        <a:p>
          <a:r>
            <a:rPr lang="lv-LV" b="1">
              <a:latin typeface="+mj-lt"/>
            </a:rPr>
            <a:t>Valsts pārvaldes reformu plāna pasākumi</a:t>
          </a:r>
          <a:r>
            <a:rPr lang="lv-LV">
              <a:latin typeface="+mj-lt"/>
            </a:rPr>
            <a:t>, kuri ir vērsti uz </a:t>
          </a:r>
          <a:r>
            <a:rPr lang="lv-LV" b="1">
              <a:latin typeface="+mj-lt"/>
            </a:rPr>
            <a:t>nodarbināto skaita samazināšanu un procesu efektivitāti</a:t>
          </a:r>
        </a:p>
      </dgm:t>
    </dgm:pt>
    <dgm:pt modelId="{FE424641-325B-47DF-895E-9F189F43402A}" type="parTrans" cxnId="{5BDBA98D-C4FB-4F77-A116-6C04F7A9CB32}">
      <dgm:prSet/>
      <dgm:spPr/>
      <dgm:t>
        <a:bodyPr/>
        <a:lstStyle/>
        <a:p>
          <a:endParaRPr lang="lv-LV"/>
        </a:p>
      </dgm:t>
    </dgm:pt>
    <dgm:pt modelId="{37633578-EA32-48A3-9AE0-023318DDD6BE}" type="sibTrans" cxnId="{5BDBA98D-C4FB-4F77-A116-6C04F7A9CB32}">
      <dgm:prSet/>
      <dgm:spPr/>
      <dgm:t>
        <a:bodyPr/>
        <a:lstStyle/>
        <a:p>
          <a:endParaRPr lang="lv-LV"/>
        </a:p>
      </dgm:t>
    </dgm:pt>
    <dgm:pt modelId="{A91FFCE4-9AD2-454B-BBB5-D7833A457A84}" type="pres">
      <dgm:prSet presAssocID="{3E47558C-3FD1-4AC1-9A98-79327B9F62F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F2DBAC4-DF32-4A2C-ABE0-9E193035A25F}" type="pres">
      <dgm:prSet presAssocID="{41077B6B-67EB-44C2-8AF9-003011A0E7F5}" presName="centerShape" presStyleLbl="node0" presStyleIdx="0" presStyleCnt="1"/>
      <dgm:spPr/>
    </dgm:pt>
    <dgm:pt modelId="{AADBA1BB-74AB-4F2C-BBCF-C2DF0C48DC02}" type="pres">
      <dgm:prSet presAssocID="{9DFDDCD0-7976-4E9C-8D1F-1D245FDC0BC4}" presName="parTrans" presStyleLbl="bgSibTrans2D1" presStyleIdx="0" presStyleCnt="5"/>
      <dgm:spPr/>
    </dgm:pt>
    <dgm:pt modelId="{85CA2377-9E4B-414A-AFB4-62908556FE98}" type="pres">
      <dgm:prSet presAssocID="{E43BC748-3FB4-4F76-A94B-56CF728EDAC9}" presName="node" presStyleLbl="node1" presStyleIdx="0" presStyleCnt="5">
        <dgm:presLayoutVars>
          <dgm:bulletEnabled val="1"/>
        </dgm:presLayoutVars>
      </dgm:prSet>
      <dgm:spPr/>
    </dgm:pt>
    <dgm:pt modelId="{2F1D5855-9DAC-4C09-9352-1356B365C779}" type="pres">
      <dgm:prSet presAssocID="{17F0EB5B-F3E8-4755-8EEF-8691D7175FF2}" presName="parTrans" presStyleLbl="bgSibTrans2D1" presStyleIdx="1" presStyleCnt="5"/>
      <dgm:spPr/>
    </dgm:pt>
    <dgm:pt modelId="{ABF09EA6-A1F7-48F1-B91C-5FF7BFA52E74}" type="pres">
      <dgm:prSet presAssocID="{EF21A710-CB7E-4924-8221-78C895F7CE7B}" presName="node" presStyleLbl="node1" presStyleIdx="1" presStyleCnt="5">
        <dgm:presLayoutVars>
          <dgm:bulletEnabled val="1"/>
        </dgm:presLayoutVars>
      </dgm:prSet>
      <dgm:spPr/>
    </dgm:pt>
    <dgm:pt modelId="{19745757-3550-4DAB-A5C0-ECC0F6E5C7DD}" type="pres">
      <dgm:prSet presAssocID="{AE64D163-C9B6-4916-A749-7998C30CFD33}" presName="parTrans" presStyleLbl="bgSibTrans2D1" presStyleIdx="2" presStyleCnt="5"/>
      <dgm:spPr/>
    </dgm:pt>
    <dgm:pt modelId="{3AAD6426-742A-4EF3-856F-C1DF1A1EC74F}" type="pres">
      <dgm:prSet presAssocID="{840793A1-0731-4A11-A876-A6E721FB7B7D}" presName="node" presStyleLbl="node1" presStyleIdx="2" presStyleCnt="5">
        <dgm:presLayoutVars>
          <dgm:bulletEnabled val="1"/>
        </dgm:presLayoutVars>
      </dgm:prSet>
      <dgm:spPr/>
    </dgm:pt>
    <dgm:pt modelId="{54D4CA25-8BAC-4B67-AB86-4AD397D9CFEF}" type="pres">
      <dgm:prSet presAssocID="{E835BB57-75E9-430C-9532-F24A60698D18}" presName="parTrans" presStyleLbl="bgSibTrans2D1" presStyleIdx="3" presStyleCnt="5"/>
      <dgm:spPr/>
    </dgm:pt>
    <dgm:pt modelId="{4C21AE6E-8AA7-4F03-BB08-41F8BB3FC998}" type="pres">
      <dgm:prSet presAssocID="{C40A8818-FD52-494F-A553-7E7646BB89AE}" presName="node" presStyleLbl="node1" presStyleIdx="3" presStyleCnt="5">
        <dgm:presLayoutVars>
          <dgm:bulletEnabled val="1"/>
        </dgm:presLayoutVars>
      </dgm:prSet>
      <dgm:spPr/>
    </dgm:pt>
    <dgm:pt modelId="{320D7AA4-AC69-452F-BD32-4AF7135F070E}" type="pres">
      <dgm:prSet presAssocID="{FE424641-325B-47DF-895E-9F189F43402A}" presName="parTrans" presStyleLbl="bgSibTrans2D1" presStyleIdx="4" presStyleCnt="5"/>
      <dgm:spPr/>
    </dgm:pt>
    <dgm:pt modelId="{4253A379-FDA8-4247-B2B4-4D08F43F22B8}" type="pres">
      <dgm:prSet presAssocID="{DE863E86-83C4-4C43-AD8E-5E4F5B82D778}" presName="node" presStyleLbl="node1" presStyleIdx="4" presStyleCnt="5">
        <dgm:presLayoutVars>
          <dgm:bulletEnabled val="1"/>
        </dgm:presLayoutVars>
      </dgm:prSet>
      <dgm:spPr/>
    </dgm:pt>
  </dgm:ptLst>
  <dgm:cxnLst>
    <dgm:cxn modelId="{3290DA24-93BF-4A1D-A835-E25CC449DD66}" type="presOf" srcId="{9DFDDCD0-7976-4E9C-8D1F-1D245FDC0BC4}" destId="{AADBA1BB-74AB-4F2C-BBCF-C2DF0C48DC02}" srcOrd="0" destOrd="0" presId="urn:microsoft.com/office/officeart/2005/8/layout/radial4"/>
    <dgm:cxn modelId="{AADE1931-8869-4066-8805-DC0816E8EDDF}" srcId="{41077B6B-67EB-44C2-8AF9-003011A0E7F5}" destId="{840793A1-0731-4A11-A876-A6E721FB7B7D}" srcOrd="2" destOrd="0" parTransId="{AE64D163-C9B6-4916-A749-7998C30CFD33}" sibTransId="{6D17AFC3-BA4F-4EEF-803E-07171C6C9561}"/>
    <dgm:cxn modelId="{24CB4F31-E74B-4B32-8B3F-071A7E3F56B8}" type="presOf" srcId="{C40A8818-FD52-494F-A553-7E7646BB89AE}" destId="{4C21AE6E-8AA7-4F03-BB08-41F8BB3FC998}" srcOrd="0" destOrd="0" presId="urn:microsoft.com/office/officeart/2005/8/layout/radial4"/>
    <dgm:cxn modelId="{E2CD204A-FBF3-4798-823C-77B92CC800F7}" type="presOf" srcId="{DE863E86-83C4-4C43-AD8E-5E4F5B82D778}" destId="{4253A379-FDA8-4247-B2B4-4D08F43F22B8}" srcOrd="0" destOrd="0" presId="urn:microsoft.com/office/officeart/2005/8/layout/radial4"/>
    <dgm:cxn modelId="{7B20486F-2CFB-49B5-914B-739D69D0A434}" type="presOf" srcId="{AE64D163-C9B6-4916-A749-7998C30CFD33}" destId="{19745757-3550-4DAB-A5C0-ECC0F6E5C7DD}" srcOrd="0" destOrd="0" presId="urn:microsoft.com/office/officeart/2005/8/layout/radial4"/>
    <dgm:cxn modelId="{8657C154-5494-4742-8FAF-52D6B2AA18DB}" type="presOf" srcId="{E43BC748-3FB4-4F76-A94B-56CF728EDAC9}" destId="{85CA2377-9E4B-414A-AFB4-62908556FE98}" srcOrd="0" destOrd="0" presId="urn:microsoft.com/office/officeart/2005/8/layout/radial4"/>
    <dgm:cxn modelId="{BAC44F7C-D7C8-4762-A405-A34A000EA515}" type="presOf" srcId="{E835BB57-75E9-430C-9532-F24A60698D18}" destId="{54D4CA25-8BAC-4B67-AB86-4AD397D9CFEF}" srcOrd="0" destOrd="0" presId="urn:microsoft.com/office/officeart/2005/8/layout/radial4"/>
    <dgm:cxn modelId="{A333CE7C-03E1-4536-B803-716F79BE45ED}" srcId="{41077B6B-67EB-44C2-8AF9-003011A0E7F5}" destId="{EF21A710-CB7E-4924-8221-78C895F7CE7B}" srcOrd="1" destOrd="0" parTransId="{17F0EB5B-F3E8-4755-8EEF-8691D7175FF2}" sibTransId="{55108F8D-E08F-4302-851B-AD083871728E}"/>
    <dgm:cxn modelId="{5BDBA98D-C4FB-4F77-A116-6C04F7A9CB32}" srcId="{41077B6B-67EB-44C2-8AF9-003011A0E7F5}" destId="{DE863E86-83C4-4C43-AD8E-5E4F5B82D778}" srcOrd="4" destOrd="0" parTransId="{FE424641-325B-47DF-895E-9F189F43402A}" sibTransId="{37633578-EA32-48A3-9AE0-023318DDD6BE}"/>
    <dgm:cxn modelId="{390F938F-E68F-4760-B211-C810428F870A}" type="presOf" srcId="{840793A1-0731-4A11-A876-A6E721FB7B7D}" destId="{3AAD6426-742A-4EF3-856F-C1DF1A1EC74F}" srcOrd="0" destOrd="0" presId="urn:microsoft.com/office/officeart/2005/8/layout/radial4"/>
    <dgm:cxn modelId="{504B7DA8-33F9-421F-A3A5-D55AE73F8A45}" type="presOf" srcId="{FE424641-325B-47DF-895E-9F189F43402A}" destId="{320D7AA4-AC69-452F-BD32-4AF7135F070E}" srcOrd="0" destOrd="0" presId="urn:microsoft.com/office/officeart/2005/8/layout/radial4"/>
    <dgm:cxn modelId="{08F1DDB4-9A9F-4D0A-9687-D4EE703CC791}" srcId="{41077B6B-67EB-44C2-8AF9-003011A0E7F5}" destId="{E43BC748-3FB4-4F76-A94B-56CF728EDAC9}" srcOrd="0" destOrd="0" parTransId="{9DFDDCD0-7976-4E9C-8D1F-1D245FDC0BC4}" sibTransId="{9B289154-1881-4B04-9AC8-7F61A3D12D53}"/>
    <dgm:cxn modelId="{D39ED7BC-773E-46A8-BD16-16454AB4AD5A}" type="presOf" srcId="{17F0EB5B-F3E8-4755-8EEF-8691D7175FF2}" destId="{2F1D5855-9DAC-4C09-9352-1356B365C779}" srcOrd="0" destOrd="0" presId="urn:microsoft.com/office/officeart/2005/8/layout/radial4"/>
    <dgm:cxn modelId="{530378C9-6E87-4983-B482-351575B5659B}" srcId="{3E47558C-3FD1-4AC1-9A98-79327B9F62F3}" destId="{41077B6B-67EB-44C2-8AF9-003011A0E7F5}" srcOrd="0" destOrd="0" parTransId="{B6895168-C2B8-4142-9B02-46B19DA197A1}" sibTransId="{D90023CD-D7CF-4E62-98D5-D3951693FD68}"/>
    <dgm:cxn modelId="{600AEAD3-D54D-4BB3-A9CA-B976C8CBD7ED}" type="presOf" srcId="{EF21A710-CB7E-4924-8221-78C895F7CE7B}" destId="{ABF09EA6-A1F7-48F1-B91C-5FF7BFA52E74}" srcOrd="0" destOrd="0" presId="urn:microsoft.com/office/officeart/2005/8/layout/radial4"/>
    <dgm:cxn modelId="{E2FA2BDA-87E5-499F-87F9-3F4B1BA4D063}" type="presOf" srcId="{41077B6B-67EB-44C2-8AF9-003011A0E7F5}" destId="{5F2DBAC4-DF32-4A2C-ABE0-9E193035A25F}" srcOrd="0" destOrd="0" presId="urn:microsoft.com/office/officeart/2005/8/layout/radial4"/>
    <dgm:cxn modelId="{919AA3F3-DAA9-4138-A8E0-21DD71E1C976}" type="presOf" srcId="{3E47558C-3FD1-4AC1-9A98-79327B9F62F3}" destId="{A91FFCE4-9AD2-454B-BBB5-D7833A457A84}" srcOrd="0" destOrd="0" presId="urn:microsoft.com/office/officeart/2005/8/layout/radial4"/>
    <dgm:cxn modelId="{E1232AF8-F728-475E-85C3-A285B9000BB4}" srcId="{41077B6B-67EB-44C2-8AF9-003011A0E7F5}" destId="{C40A8818-FD52-494F-A553-7E7646BB89AE}" srcOrd="3" destOrd="0" parTransId="{E835BB57-75E9-430C-9532-F24A60698D18}" sibTransId="{1577A6FF-7FD5-4631-A55C-93E16E601422}"/>
    <dgm:cxn modelId="{8C84F2FE-4E3C-49EB-9A96-579BD81333E9}" type="presParOf" srcId="{A91FFCE4-9AD2-454B-BBB5-D7833A457A84}" destId="{5F2DBAC4-DF32-4A2C-ABE0-9E193035A25F}" srcOrd="0" destOrd="0" presId="urn:microsoft.com/office/officeart/2005/8/layout/radial4"/>
    <dgm:cxn modelId="{EC3F26A1-84BF-49F3-AC55-9E3B31E3B0C2}" type="presParOf" srcId="{A91FFCE4-9AD2-454B-BBB5-D7833A457A84}" destId="{AADBA1BB-74AB-4F2C-BBCF-C2DF0C48DC02}" srcOrd="1" destOrd="0" presId="urn:microsoft.com/office/officeart/2005/8/layout/radial4"/>
    <dgm:cxn modelId="{479C6A3F-B69B-431B-A077-7282DD576011}" type="presParOf" srcId="{A91FFCE4-9AD2-454B-BBB5-D7833A457A84}" destId="{85CA2377-9E4B-414A-AFB4-62908556FE98}" srcOrd="2" destOrd="0" presId="urn:microsoft.com/office/officeart/2005/8/layout/radial4"/>
    <dgm:cxn modelId="{4AD87570-254D-4BD4-AF04-AA0BC75F1D1E}" type="presParOf" srcId="{A91FFCE4-9AD2-454B-BBB5-D7833A457A84}" destId="{2F1D5855-9DAC-4C09-9352-1356B365C779}" srcOrd="3" destOrd="0" presId="urn:microsoft.com/office/officeart/2005/8/layout/radial4"/>
    <dgm:cxn modelId="{82FD0F0E-BF45-4542-92EE-F35C4B237C16}" type="presParOf" srcId="{A91FFCE4-9AD2-454B-BBB5-D7833A457A84}" destId="{ABF09EA6-A1F7-48F1-B91C-5FF7BFA52E74}" srcOrd="4" destOrd="0" presId="urn:microsoft.com/office/officeart/2005/8/layout/radial4"/>
    <dgm:cxn modelId="{E845410B-D9AC-4693-AB7B-72446E03393D}" type="presParOf" srcId="{A91FFCE4-9AD2-454B-BBB5-D7833A457A84}" destId="{19745757-3550-4DAB-A5C0-ECC0F6E5C7DD}" srcOrd="5" destOrd="0" presId="urn:microsoft.com/office/officeart/2005/8/layout/radial4"/>
    <dgm:cxn modelId="{DEB54FCB-25A3-4A82-A3E3-7580CB872694}" type="presParOf" srcId="{A91FFCE4-9AD2-454B-BBB5-D7833A457A84}" destId="{3AAD6426-742A-4EF3-856F-C1DF1A1EC74F}" srcOrd="6" destOrd="0" presId="urn:microsoft.com/office/officeart/2005/8/layout/radial4"/>
    <dgm:cxn modelId="{128B2F15-6A08-4F1C-8747-8A91621D3BDD}" type="presParOf" srcId="{A91FFCE4-9AD2-454B-BBB5-D7833A457A84}" destId="{54D4CA25-8BAC-4B67-AB86-4AD397D9CFEF}" srcOrd="7" destOrd="0" presId="urn:microsoft.com/office/officeart/2005/8/layout/radial4"/>
    <dgm:cxn modelId="{53517B05-665E-489F-A2C4-B7841262A058}" type="presParOf" srcId="{A91FFCE4-9AD2-454B-BBB5-D7833A457A84}" destId="{4C21AE6E-8AA7-4F03-BB08-41F8BB3FC998}" srcOrd="8" destOrd="0" presId="urn:microsoft.com/office/officeart/2005/8/layout/radial4"/>
    <dgm:cxn modelId="{95A6D1A6-868E-4D28-B951-2F452D163DC9}" type="presParOf" srcId="{A91FFCE4-9AD2-454B-BBB5-D7833A457A84}" destId="{320D7AA4-AC69-452F-BD32-4AF7135F070E}" srcOrd="9" destOrd="0" presId="urn:microsoft.com/office/officeart/2005/8/layout/radial4"/>
    <dgm:cxn modelId="{A66DAAD5-025D-4065-B9C4-D3D5B5D81EE7}" type="presParOf" srcId="{A91FFCE4-9AD2-454B-BBB5-D7833A457A84}" destId="{4253A379-FDA8-4247-B2B4-4D08F43F22B8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3ADCD-62C4-4FBD-B7D2-B0C0757E8D9D}">
      <dsp:nvSpPr>
        <dsp:cNvPr id="0" name=""/>
        <dsp:cNvSpPr/>
      </dsp:nvSpPr>
      <dsp:spPr>
        <a:xfrm>
          <a:off x="143223" y="0"/>
          <a:ext cx="11550623" cy="1682236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254000" bIns="267055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200" kern="1200">
              <a:latin typeface="+mj-lt"/>
            </a:rPr>
            <a:t>Mērķis</a:t>
          </a:r>
        </a:p>
      </dsp:txBody>
      <dsp:txXfrm>
        <a:off x="143223" y="420559"/>
        <a:ext cx="11130064" cy="841118"/>
      </dsp:txXfrm>
    </dsp:sp>
    <dsp:sp modelId="{74DE3F68-89AF-4FBF-82D9-85153CE6CDDC}">
      <dsp:nvSpPr>
        <dsp:cNvPr id="0" name=""/>
        <dsp:cNvSpPr/>
      </dsp:nvSpPr>
      <dsp:spPr>
        <a:xfrm>
          <a:off x="168288" y="1302527"/>
          <a:ext cx="10673931" cy="45123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lv-LV" sz="2700" kern="1200" dirty="0"/>
            <a:t>- </a:t>
          </a:r>
          <a:r>
            <a:rPr lang="lv-LV" sz="2700" kern="1200" dirty="0">
              <a:latin typeface="+mj-lt"/>
            </a:rPr>
            <a:t>nodrošināt </a:t>
          </a:r>
          <a:r>
            <a:rPr lang="lv-LV" sz="2700" b="1" kern="1200" dirty="0">
              <a:solidFill>
                <a:srgbClr val="9D2235"/>
              </a:solidFill>
              <a:latin typeface="+mj-lt"/>
            </a:rPr>
            <a:t>varas atzaru </a:t>
          </a:r>
          <a:r>
            <a:rPr lang="lv-LV" sz="2700" kern="1200" dirty="0">
              <a:latin typeface="+mj-lt"/>
            </a:rPr>
            <a:t>savstarpējo </a:t>
          </a:r>
          <a:r>
            <a:rPr lang="lv-LV" sz="2700" b="1" kern="1200" dirty="0">
              <a:solidFill>
                <a:srgbClr val="9D2235"/>
              </a:solidFill>
              <a:latin typeface="+mj-lt"/>
            </a:rPr>
            <a:t>līdzsvara</a:t>
          </a:r>
          <a:r>
            <a:rPr lang="lv-LV" sz="2700" kern="1200" dirty="0">
              <a:latin typeface="+mj-lt"/>
            </a:rPr>
            <a:t> </a:t>
          </a:r>
          <a:r>
            <a:rPr lang="lv-LV" sz="2700" b="1" kern="1200" dirty="0">
              <a:solidFill>
                <a:srgbClr val="9D2235"/>
              </a:solidFill>
              <a:latin typeface="+mj-lt"/>
            </a:rPr>
            <a:t>principu</a:t>
          </a:r>
          <a:r>
            <a:rPr lang="lv-LV" sz="2700" kern="1200" dirty="0">
              <a:latin typeface="+mj-lt"/>
            </a:rPr>
            <a:t>;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lv-LV" sz="2700" kern="1200" dirty="0">
              <a:latin typeface="+mj-lt"/>
            </a:rPr>
            <a:t>- pārskatīt pašvaldību deputātu atlīdzību, balstoties uz ATR;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lv-LV" sz="2700" kern="1200" dirty="0">
              <a:effectLst/>
              <a:latin typeface="+mj-lt"/>
              <a:ea typeface="Times New Roman" panose="02020603050405020304" pitchFamily="18" charset="0"/>
            </a:rPr>
            <a:t>- </a:t>
          </a:r>
          <a:r>
            <a:rPr lang="lv-LV" sz="2700" b="1" kern="1200" dirty="0">
              <a:solidFill>
                <a:srgbClr val="9D2235"/>
              </a:solidFill>
              <a:effectLst/>
              <a:latin typeface="+mj-lt"/>
              <a:ea typeface="Times New Roman" panose="02020603050405020304" pitchFamily="18" charset="0"/>
            </a:rPr>
            <a:t>mainīt proporciju starp darba samaksas pastāvīgo un mainīgo daļu,</a:t>
          </a:r>
          <a:r>
            <a:rPr lang="lv-LV" sz="2700" kern="1200" dirty="0">
              <a:effectLst/>
              <a:latin typeface="+mj-lt"/>
              <a:ea typeface="Times New Roman" panose="02020603050405020304" pitchFamily="18" charset="0"/>
            </a:rPr>
            <a:t> ceļot pamatalgu, bet mazinot piemaksas;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lv-LV" sz="2700" kern="1200" dirty="0"/>
            <a:t>- </a:t>
          </a:r>
          <a:r>
            <a:rPr lang="lv-LV" sz="2700" kern="1200" dirty="0">
              <a:latin typeface="+mj-lt"/>
            </a:rPr>
            <a:t>mēnešalga ar piesaisti valsts ekonomikas attīstībai;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lv-LV" sz="2700" kern="1200" dirty="0">
              <a:effectLst/>
              <a:latin typeface="+mj-lt"/>
              <a:ea typeface="Times New Roman" panose="02020603050405020304" pitchFamily="18" charset="0"/>
            </a:rPr>
            <a:t>- tirgus koeficienta ieviešana ļoti pieprasītām profesijām, amatiem (</a:t>
          </a:r>
          <a:r>
            <a:rPr lang="lv-LV" sz="2700" b="0" i="0" kern="1200" dirty="0">
              <a:solidFill>
                <a:schemeClr val="tx1"/>
              </a:solidFill>
              <a:effectLst/>
              <a:latin typeface="+mj-lt"/>
            </a:rPr>
            <a:t>Mēnešalga + tirgus koeficients un/vai piemaksa kopsummā nedrīkst pārsniegt Ministru prezidenta algu</a:t>
          </a:r>
          <a:r>
            <a:rPr lang="lv-LV" sz="2700" kern="1200" dirty="0">
              <a:solidFill>
                <a:schemeClr val="tx1"/>
              </a:solidFill>
              <a:latin typeface="+mj-lt"/>
            </a:rPr>
            <a:t>!)</a:t>
          </a:r>
        </a:p>
      </dsp:txBody>
      <dsp:txXfrm>
        <a:off x="168288" y="1302527"/>
        <a:ext cx="10673931" cy="45123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E56C0-E00C-4066-8059-868D5FB6F2EE}">
      <dsp:nvSpPr>
        <dsp:cNvPr id="0" name=""/>
        <dsp:cNvSpPr/>
      </dsp:nvSpPr>
      <dsp:spPr>
        <a:xfrm>
          <a:off x="0" y="314279"/>
          <a:ext cx="3596367" cy="21578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>
              <a:latin typeface="+mj-lt"/>
            </a:rPr>
            <a:t>Jauna mēnešalgu skala valsts pārvaldei, kas </a:t>
          </a:r>
          <a:r>
            <a:rPr lang="lv-LV" sz="2000" b="1" kern="1200">
              <a:latin typeface="+mj-lt"/>
            </a:rPr>
            <a:t>pielāgota atalgojumam darba tirgū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i="1" kern="1200">
              <a:latin typeface="+mj-lt"/>
            </a:rPr>
            <a:t>(vidēji -20% no mediānas)</a:t>
          </a:r>
        </a:p>
      </dsp:txBody>
      <dsp:txXfrm>
        <a:off x="0" y="314279"/>
        <a:ext cx="3596367" cy="2157820"/>
      </dsp:txXfrm>
    </dsp:sp>
    <dsp:sp modelId="{6C745CE2-97FE-46FC-9CA2-4BC102F8532F}">
      <dsp:nvSpPr>
        <dsp:cNvPr id="0" name=""/>
        <dsp:cNvSpPr/>
      </dsp:nvSpPr>
      <dsp:spPr>
        <a:xfrm>
          <a:off x="3956004" y="314279"/>
          <a:ext cx="3596367" cy="21578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>
              <a:latin typeface="+mj-lt"/>
            </a:rPr>
            <a:t>Skalai ir noteikts </a:t>
          </a:r>
          <a:r>
            <a:rPr lang="lv-LV" sz="2000" b="1" kern="1200">
              <a:latin typeface="+mj-lt"/>
            </a:rPr>
            <a:t>intervāls</a:t>
          </a:r>
          <a:r>
            <a:rPr lang="lv-LV" sz="2000" kern="1200">
              <a:latin typeface="+mj-lt"/>
            </a:rPr>
            <a:t>: minimums, </a:t>
          </a:r>
          <a:r>
            <a:rPr lang="lv-LV" sz="2000" b="1" kern="1200">
              <a:latin typeface="+mj-lt"/>
            </a:rPr>
            <a:t>viduspunkts (mērķa alga)</a:t>
          </a:r>
          <a:r>
            <a:rPr lang="lv-LV" sz="2000" kern="1200">
              <a:latin typeface="+mj-lt"/>
            </a:rPr>
            <a:t> un maksimums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i="1" kern="1200">
              <a:latin typeface="+mj-lt"/>
            </a:rPr>
            <a:t>(~+/- 30 % no viduspunkta)</a:t>
          </a:r>
        </a:p>
      </dsp:txBody>
      <dsp:txXfrm>
        <a:off x="3956004" y="314279"/>
        <a:ext cx="3596367" cy="2157820"/>
      </dsp:txXfrm>
    </dsp:sp>
    <dsp:sp modelId="{5DD7833D-7817-4BDE-9FBC-F04EE533B086}">
      <dsp:nvSpPr>
        <dsp:cNvPr id="0" name=""/>
        <dsp:cNvSpPr/>
      </dsp:nvSpPr>
      <dsp:spPr>
        <a:xfrm>
          <a:off x="7912009" y="314279"/>
          <a:ext cx="3596367" cy="21578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>
              <a:latin typeface="+mj-lt"/>
            </a:rPr>
            <a:t>Individuālo mēnešalgu intervālā noteiks </a:t>
          </a:r>
          <a:r>
            <a:rPr lang="lv-LV" sz="2000" b="1" kern="1200">
              <a:latin typeface="+mj-lt"/>
            </a:rPr>
            <a:t>atbilstoši kritērijiem</a:t>
          </a:r>
          <a:r>
            <a:rPr lang="lv-LV" sz="2000" kern="1200">
              <a:latin typeface="+mj-lt"/>
            </a:rPr>
            <a:t>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>
              <a:latin typeface="+mj-lt"/>
            </a:rPr>
            <a:t>kvalifikācijas, kompetenču un darba snieguma līmenim</a:t>
          </a:r>
        </a:p>
      </dsp:txBody>
      <dsp:txXfrm>
        <a:off x="7912009" y="314279"/>
        <a:ext cx="3596367" cy="2157820"/>
      </dsp:txXfrm>
    </dsp:sp>
    <dsp:sp modelId="{98D6B5E4-750C-4420-BB1A-25F6DB4A96D5}">
      <dsp:nvSpPr>
        <dsp:cNvPr id="0" name=""/>
        <dsp:cNvSpPr/>
      </dsp:nvSpPr>
      <dsp:spPr>
        <a:xfrm>
          <a:off x="0" y="2831736"/>
          <a:ext cx="3596367" cy="21578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>
              <a:latin typeface="+mj-lt"/>
            </a:rPr>
            <a:t>Mēnešalgu skala </a:t>
          </a:r>
          <a:r>
            <a:rPr lang="lv-LV" sz="2000" b="1" kern="1200">
              <a:latin typeface="+mj-lt"/>
            </a:rPr>
            <a:t>katru gadu mainīsies </a:t>
          </a:r>
          <a:r>
            <a:rPr lang="lv-LV" sz="2000" kern="1200">
              <a:latin typeface="+mj-lt"/>
            </a:rPr>
            <a:t>atbilstoši valsts ekonomikas attīstībai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i="1" kern="1200">
              <a:latin typeface="+mj-lt"/>
            </a:rPr>
            <a:t>(vidējās algas tautsaimniecībā un inflācijas izmaiņām)</a:t>
          </a:r>
        </a:p>
      </dsp:txBody>
      <dsp:txXfrm>
        <a:off x="0" y="2831736"/>
        <a:ext cx="3596367" cy="2157820"/>
      </dsp:txXfrm>
    </dsp:sp>
    <dsp:sp modelId="{DFFBB80B-1AAB-4F81-964A-BCCB98F61D45}">
      <dsp:nvSpPr>
        <dsp:cNvPr id="0" name=""/>
        <dsp:cNvSpPr/>
      </dsp:nvSpPr>
      <dsp:spPr>
        <a:xfrm>
          <a:off x="3956004" y="2831736"/>
          <a:ext cx="3596367" cy="21578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>
              <a:latin typeface="+mj-lt"/>
            </a:rPr>
            <a:t>Lai noteiktu jaunās algas, iestādēm būs </a:t>
          </a:r>
          <a:r>
            <a:rPr lang="lv-LV" sz="2000" b="1" kern="1200">
              <a:latin typeface="+mj-lt"/>
            </a:rPr>
            <a:t>jāpārklasificē amati un jāpārvērtē nodarbināto sniegums un darba apjoms</a:t>
          </a:r>
        </a:p>
      </dsp:txBody>
      <dsp:txXfrm>
        <a:off x="3956004" y="2831736"/>
        <a:ext cx="3596367" cy="2157820"/>
      </dsp:txXfrm>
    </dsp:sp>
    <dsp:sp modelId="{C9050B3F-2BC2-405B-839E-11C25B4B97E8}">
      <dsp:nvSpPr>
        <dsp:cNvPr id="0" name=""/>
        <dsp:cNvSpPr/>
      </dsp:nvSpPr>
      <dsp:spPr>
        <a:xfrm>
          <a:off x="7872808" y="2780898"/>
          <a:ext cx="3596367" cy="21578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0" kern="1200">
              <a:latin typeface="+mj-lt"/>
            </a:rPr>
            <a:t>Nepietiekami pieejamu amatu veicēju pamatalgai varēs piemērot </a:t>
          </a:r>
          <a:r>
            <a:rPr lang="lv-LV" sz="2000" b="1" kern="1200">
              <a:latin typeface="+mj-lt"/>
            </a:rPr>
            <a:t>tirgus koeficientu </a:t>
          </a:r>
          <a:r>
            <a:rPr lang="lv-LV" sz="2000" b="0" kern="1200">
              <a:latin typeface="+mj-lt"/>
            </a:rPr>
            <a:t>(līdz 1,5)</a:t>
          </a:r>
          <a:r>
            <a:rPr lang="lv-LV" sz="2000" b="1" kern="1200">
              <a:latin typeface="+mj-lt"/>
            </a:rPr>
            <a:t>*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0" i="1" kern="1200">
              <a:latin typeface="+mj-lt"/>
            </a:rPr>
            <a:t>(ne vairāk kā 15% no kopējā nodarbināto skaita: kompetenču centros – 30%)</a:t>
          </a:r>
        </a:p>
      </dsp:txBody>
      <dsp:txXfrm>
        <a:off x="7872808" y="2780898"/>
        <a:ext cx="3596367" cy="21578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E56C0-E00C-4066-8059-868D5FB6F2EE}">
      <dsp:nvSpPr>
        <dsp:cNvPr id="0" name=""/>
        <dsp:cNvSpPr/>
      </dsp:nvSpPr>
      <dsp:spPr>
        <a:xfrm>
          <a:off x="1470577" y="159"/>
          <a:ext cx="4079629" cy="2447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0" kern="1200">
              <a:solidFill>
                <a:srgbClr val="C00000"/>
              </a:solidFill>
              <a:latin typeface="+mj-lt"/>
            </a:rPr>
            <a:t>Svītrota</a:t>
          </a:r>
          <a:r>
            <a:rPr lang="lv-LV" sz="2000" b="0" kern="1200">
              <a:latin typeface="+mj-lt"/>
            </a:rPr>
            <a:t> piemaksa par </a:t>
          </a:r>
          <a:r>
            <a:rPr lang="lv-LV" sz="2000" b="1" kern="1200">
              <a:latin typeface="+mj-lt"/>
            </a:rPr>
            <a:t>vakanta amata pienākumu pildīšanu</a:t>
          </a:r>
          <a:r>
            <a:rPr lang="lv-LV" sz="2000" b="0" kern="1200">
              <a:latin typeface="+mj-lt"/>
            </a:rPr>
            <a:t> valsts pārvaldē</a:t>
          </a:r>
        </a:p>
      </dsp:txBody>
      <dsp:txXfrm>
        <a:off x="1470577" y="159"/>
        <a:ext cx="4079629" cy="2447777"/>
      </dsp:txXfrm>
    </dsp:sp>
    <dsp:sp modelId="{6C745CE2-97FE-46FC-9CA2-4BC102F8532F}">
      <dsp:nvSpPr>
        <dsp:cNvPr id="0" name=""/>
        <dsp:cNvSpPr/>
      </dsp:nvSpPr>
      <dsp:spPr>
        <a:xfrm>
          <a:off x="5958169" y="159"/>
          <a:ext cx="4079629" cy="2447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0" kern="1200">
              <a:solidFill>
                <a:srgbClr val="C00000"/>
              </a:solidFill>
              <a:latin typeface="+mj-lt"/>
            </a:rPr>
            <a:t>Svītrota </a:t>
          </a:r>
          <a:r>
            <a:rPr lang="lv-LV" sz="2000" b="0" kern="1200">
              <a:latin typeface="+mj-lt"/>
            </a:rPr>
            <a:t>speciālā piemaksa «atslēgas cilvēkiem»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0" i="1" kern="1200">
              <a:latin typeface="+mj-lt"/>
            </a:rPr>
            <a:t>(aizvietota ar tirgus koeficientu) </a:t>
          </a:r>
        </a:p>
      </dsp:txBody>
      <dsp:txXfrm>
        <a:off x="5958169" y="159"/>
        <a:ext cx="4079629" cy="2447777"/>
      </dsp:txXfrm>
    </dsp:sp>
    <dsp:sp modelId="{5DD7833D-7817-4BDE-9FBC-F04EE533B086}">
      <dsp:nvSpPr>
        <dsp:cNvPr id="0" name=""/>
        <dsp:cNvSpPr/>
      </dsp:nvSpPr>
      <dsp:spPr>
        <a:xfrm>
          <a:off x="1470577" y="2855899"/>
          <a:ext cx="4079629" cy="2447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0" kern="1200">
              <a:latin typeface="+mj-lt"/>
            </a:rPr>
            <a:t>Piemaksa par personīgo darba ieguldījumu un kvalitāti </a:t>
          </a:r>
          <a:r>
            <a:rPr lang="lv-LV" sz="2000" b="0" kern="1200">
              <a:solidFill>
                <a:srgbClr val="C00000"/>
              </a:solidFill>
              <a:latin typeface="+mj-lt"/>
            </a:rPr>
            <a:t>pārveidota</a:t>
          </a:r>
          <a:r>
            <a:rPr lang="lv-LV" sz="2000" b="0" kern="1200">
              <a:latin typeface="+mj-lt"/>
            </a:rPr>
            <a:t> par </a:t>
          </a:r>
          <a:r>
            <a:rPr lang="lv-LV" sz="2000" b="1" kern="1200">
              <a:latin typeface="+mj-lt"/>
            </a:rPr>
            <a:t>piemaksu par ieguldījumu iestādes stratēģisko mērķu sasniegšanā</a:t>
          </a:r>
        </a:p>
      </dsp:txBody>
      <dsp:txXfrm>
        <a:off x="1470577" y="2855899"/>
        <a:ext cx="4079629" cy="2447777"/>
      </dsp:txXfrm>
    </dsp:sp>
    <dsp:sp modelId="{98D6B5E4-750C-4420-BB1A-25F6DB4A96D5}">
      <dsp:nvSpPr>
        <dsp:cNvPr id="0" name=""/>
        <dsp:cNvSpPr/>
      </dsp:nvSpPr>
      <dsp:spPr>
        <a:xfrm>
          <a:off x="5958169" y="2855899"/>
          <a:ext cx="4079629" cy="2447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0" kern="1200">
              <a:solidFill>
                <a:srgbClr val="C00000"/>
              </a:solidFill>
              <a:latin typeface="+mj-lt"/>
            </a:rPr>
            <a:t>Mazināts</a:t>
          </a:r>
          <a:r>
            <a:rPr lang="lv-LV" sz="2000" b="0" kern="1200">
              <a:latin typeface="+mj-lt"/>
            </a:rPr>
            <a:t> maksimālais piemaksu apjoms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>
              <a:latin typeface="+mj-lt"/>
            </a:rPr>
            <a:t>no 60% uz 30%</a:t>
          </a:r>
        </a:p>
      </dsp:txBody>
      <dsp:txXfrm>
        <a:off x="5958169" y="2855899"/>
        <a:ext cx="4079629" cy="24477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DBAC4-DF32-4A2C-ABE0-9E193035A25F}">
      <dsp:nvSpPr>
        <dsp:cNvPr id="0" name=""/>
        <dsp:cNvSpPr/>
      </dsp:nvSpPr>
      <dsp:spPr>
        <a:xfrm>
          <a:off x="4922639" y="3163260"/>
          <a:ext cx="2346721" cy="23467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kern="1200">
              <a:latin typeface="+mj-lt"/>
            </a:rPr>
            <a:t>Atlīdzības reforma</a:t>
          </a:r>
        </a:p>
      </dsp:txBody>
      <dsp:txXfrm>
        <a:off x="5266308" y="3506929"/>
        <a:ext cx="1659383" cy="1659383"/>
      </dsp:txXfrm>
    </dsp:sp>
    <dsp:sp modelId="{AADBA1BB-74AB-4F2C-BBCF-C2DF0C48DC02}">
      <dsp:nvSpPr>
        <dsp:cNvPr id="0" name=""/>
        <dsp:cNvSpPr/>
      </dsp:nvSpPr>
      <dsp:spPr>
        <a:xfrm rot="10800000">
          <a:off x="2651437" y="4002213"/>
          <a:ext cx="2146285" cy="66881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A2377-9E4B-414A-AFB4-62908556FE98}">
      <dsp:nvSpPr>
        <dsp:cNvPr id="0" name=""/>
        <dsp:cNvSpPr/>
      </dsp:nvSpPr>
      <dsp:spPr>
        <a:xfrm>
          <a:off x="1536744" y="3444866"/>
          <a:ext cx="2229385" cy="17835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>
              <a:latin typeface="+mj-lt"/>
            </a:rPr>
            <a:t>Institūciju </a:t>
          </a:r>
          <a:r>
            <a:rPr lang="lv-LV" sz="1400" b="1" kern="1200">
              <a:latin typeface="+mj-lt"/>
            </a:rPr>
            <a:t>darbības stratēģiju </a:t>
          </a:r>
          <a:r>
            <a:rPr lang="lv-LV" sz="1400" kern="1200">
              <a:latin typeface="+mj-lt"/>
            </a:rPr>
            <a:t>regulējuma izmaiņas, paredzot KPI jeb </a:t>
          </a:r>
          <a:r>
            <a:rPr lang="lv-LV" sz="1400" b="1" kern="1200">
              <a:latin typeface="+mj-lt"/>
            </a:rPr>
            <a:t>galveno snieguma rādītāju definēšanu</a:t>
          </a:r>
        </a:p>
      </dsp:txBody>
      <dsp:txXfrm>
        <a:off x="1588981" y="3497103"/>
        <a:ext cx="2124911" cy="1679034"/>
      </dsp:txXfrm>
    </dsp:sp>
    <dsp:sp modelId="{2F1D5855-9DAC-4C09-9352-1356B365C779}">
      <dsp:nvSpPr>
        <dsp:cNvPr id="0" name=""/>
        <dsp:cNvSpPr/>
      </dsp:nvSpPr>
      <dsp:spPr>
        <a:xfrm rot="13500000">
          <a:off x="3346010" y="2325366"/>
          <a:ext cx="2146285" cy="66881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F09EA6-A1F7-48F1-B91C-5FF7BFA52E74}">
      <dsp:nvSpPr>
        <dsp:cNvPr id="0" name=""/>
        <dsp:cNvSpPr/>
      </dsp:nvSpPr>
      <dsp:spPr>
        <a:xfrm>
          <a:off x="2545633" y="1009193"/>
          <a:ext cx="2229385" cy="17835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>
              <a:latin typeface="+mj-lt"/>
            </a:rPr>
            <a:t>Jauns amatu katalogs un amatu klasifikācijas kārtība</a:t>
          </a:r>
          <a:r>
            <a:rPr lang="lv-LV" sz="1400" kern="1200">
              <a:latin typeface="+mj-lt"/>
            </a:rPr>
            <a:t>, uzlabojot tās kvalitāti. Būs nepieciešams </a:t>
          </a:r>
          <a:r>
            <a:rPr lang="lv-LV" sz="1400" b="1" kern="1200">
              <a:latin typeface="+mj-lt"/>
            </a:rPr>
            <a:t>pārklasificēt amatus</a:t>
          </a:r>
          <a:r>
            <a:rPr lang="lv-LV" sz="1400" kern="1200">
              <a:latin typeface="+mj-lt"/>
            </a:rPr>
            <a:t>!</a:t>
          </a:r>
        </a:p>
      </dsp:txBody>
      <dsp:txXfrm>
        <a:off x="2597870" y="1061430"/>
        <a:ext cx="2124911" cy="1679034"/>
      </dsp:txXfrm>
    </dsp:sp>
    <dsp:sp modelId="{19745757-3550-4DAB-A5C0-ECC0F6E5C7DD}">
      <dsp:nvSpPr>
        <dsp:cNvPr id="0" name=""/>
        <dsp:cNvSpPr/>
      </dsp:nvSpPr>
      <dsp:spPr>
        <a:xfrm rot="16200000">
          <a:off x="5022857" y="1630793"/>
          <a:ext cx="2146285" cy="66881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D6426-742A-4EF3-856F-C1DF1A1EC74F}">
      <dsp:nvSpPr>
        <dsp:cNvPr id="0" name=""/>
        <dsp:cNvSpPr/>
      </dsp:nvSpPr>
      <dsp:spPr>
        <a:xfrm>
          <a:off x="4981307" y="304"/>
          <a:ext cx="2229385" cy="17835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>
              <a:latin typeface="+mj-lt"/>
            </a:rPr>
            <a:t>Izmaiņas </a:t>
          </a:r>
          <a:r>
            <a:rPr lang="lv-LV" sz="1400" b="1" kern="1200">
              <a:latin typeface="+mj-lt"/>
            </a:rPr>
            <a:t>darba snieguma vadības sistēmā</a:t>
          </a:r>
          <a:r>
            <a:rPr lang="lv-LV" sz="1400" kern="1200">
              <a:latin typeface="+mj-lt"/>
            </a:rPr>
            <a:t>, panākot </a:t>
          </a:r>
          <a:r>
            <a:rPr lang="lv-LV" sz="1400" b="1" kern="1200">
              <a:latin typeface="+mj-lt"/>
            </a:rPr>
            <a:t>objektīvāku sasaisti starp darba sniegumu un atlīdzību</a:t>
          </a:r>
        </a:p>
      </dsp:txBody>
      <dsp:txXfrm>
        <a:off x="5033544" y="52541"/>
        <a:ext cx="2124911" cy="1679034"/>
      </dsp:txXfrm>
    </dsp:sp>
    <dsp:sp modelId="{54D4CA25-8BAC-4B67-AB86-4AD397D9CFEF}">
      <dsp:nvSpPr>
        <dsp:cNvPr id="0" name=""/>
        <dsp:cNvSpPr/>
      </dsp:nvSpPr>
      <dsp:spPr>
        <a:xfrm rot="18900000">
          <a:off x="6699704" y="2325366"/>
          <a:ext cx="2146285" cy="66881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21AE6E-8AA7-4F03-BB08-41F8BB3FC998}">
      <dsp:nvSpPr>
        <dsp:cNvPr id="0" name=""/>
        <dsp:cNvSpPr/>
      </dsp:nvSpPr>
      <dsp:spPr>
        <a:xfrm>
          <a:off x="7416980" y="1009193"/>
          <a:ext cx="2229385" cy="17835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>
              <a:latin typeface="+mj-lt"/>
            </a:rPr>
            <a:t>Grozījumi </a:t>
          </a:r>
          <a:r>
            <a:rPr lang="lv-LV" sz="1400" b="1" kern="1200">
              <a:latin typeface="+mj-lt"/>
            </a:rPr>
            <a:t>Valsts civildienesta likumā</a:t>
          </a:r>
          <a:r>
            <a:rPr lang="lv-LV" sz="1400" kern="1200">
              <a:latin typeface="+mj-lt"/>
            </a:rPr>
            <a:t>, nosakot </a:t>
          </a:r>
          <a:r>
            <a:rPr lang="lv-LV" sz="1400" b="1" kern="1200">
              <a:latin typeface="+mj-lt"/>
            </a:rPr>
            <a:t>termiņu ierobežojumu </a:t>
          </a:r>
          <a:r>
            <a:rPr lang="lv-LV" sz="1400" kern="1200">
              <a:latin typeface="+mj-lt"/>
            </a:rPr>
            <a:t>iestāžu vadītājiem</a:t>
          </a:r>
        </a:p>
      </dsp:txBody>
      <dsp:txXfrm>
        <a:off x="7469217" y="1061430"/>
        <a:ext cx="2124911" cy="1679034"/>
      </dsp:txXfrm>
    </dsp:sp>
    <dsp:sp modelId="{320D7AA4-AC69-452F-BD32-4AF7135F070E}">
      <dsp:nvSpPr>
        <dsp:cNvPr id="0" name=""/>
        <dsp:cNvSpPr/>
      </dsp:nvSpPr>
      <dsp:spPr>
        <a:xfrm>
          <a:off x="7394277" y="4002213"/>
          <a:ext cx="2146285" cy="66881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3A379-FDA8-4247-B2B4-4D08F43F22B8}">
      <dsp:nvSpPr>
        <dsp:cNvPr id="0" name=""/>
        <dsp:cNvSpPr/>
      </dsp:nvSpPr>
      <dsp:spPr>
        <a:xfrm>
          <a:off x="8425869" y="3444866"/>
          <a:ext cx="2229385" cy="17835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>
              <a:latin typeface="+mj-lt"/>
            </a:rPr>
            <a:t>Valsts pārvaldes reformu plāna pasākumi</a:t>
          </a:r>
          <a:r>
            <a:rPr lang="lv-LV" sz="1400" kern="1200">
              <a:latin typeface="+mj-lt"/>
            </a:rPr>
            <a:t>, kuri ir vērsti uz </a:t>
          </a:r>
          <a:r>
            <a:rPr lang="lv-LV" sz="1400" b="1" kern="1200">
              <a:latin typeface="+mj-lt"/>
            </a:rPr>
            <a:t>nodarbināto skaita samazināšanu un procesu efektivitāti</a:t>
          </a:r>
        </a:p>
      </dsp:txBody>
      <dsp:txXfrm>
        <a:off x="8478106" y="3497103"/>
        <a:ext cx="2124911" cy="1679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53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73F158C3-BCF3-4706-A579-2514A1A0852C}" type="datetimeFigureOut">
              <a:rPr lang="lv-LV" smtClean="0"/>
              <a:t>26.10.2021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013"/>
            <a:ext cx="2919413" cy="4953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30715E58-36A8-4568-93CA-0A6348260C5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76227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1"/>
            <a:ext cx="2918831" cy="495029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4E9DCBBC-38BD-4B23-B06B-6CBFB496E8C0}" type="datetimeFigureOut">
              <a:rPr lang="lv-LV" smtClean="0"/>
              <a:t>26.10.2021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459FEADE-11AE-4359-B790-F9C7CE26EB2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17205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83">
              <a:defRPr/>
            </a:pPr>
            <a:fld id="{E06A59AC-E7A2-4864-B1F5-DE05CC13C6BA}" type="slidenum">
              <a:rPr lang="lv-LV">
                <a:solidFill>
                  <a:prstClr val="black"/>
                </a:solidFill>
                <a:latin typeface="Calibri"/>
              </a:rPr>
              <a:pPr defTabSz="914383">
                <a:defRPr/>
              </a:pPr>
              <a:t>1</a:t>
            </a:fld>
            <a:endParaRPr lang="lv-LV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3222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FEADE-11AE-4359-B790-F9C7CE26EB22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59923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FEADE-11AE-4359-B790-F9C7CE26EB22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0100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FEADE-11AE-4359-B790-F9C7CE26EB22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88805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FEADE-11AE-4359-B790-F9C7CE26EB22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29325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FEADE-11AE-4359-B790-F9C7CE26EB22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78935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FEADE-11AE-4359-B790-F9C7CE26EB22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28217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FEADE-11AE-4359-B790-F9C7CE26EB22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45843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FEADE-11AE-4359-B790-F9C7CE26EB22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32238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FEADE-11AE-4359-B790-F9C7CE26EB22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08417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FEADE-11AE-4359-B790-F9C7CE26EB22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13930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FEADE-11AE-4359-B790-F9C7CE26EB22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07634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FEADE-11AE-4359-B790-F9C7CE26EB22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18315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914400" y="4724401"/>
            <a:ext cx="10363200" cy="1036639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867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505200"/>
            <a:ext cx="10363200" cy="960443"/>
          </a:xfrm>
        </p:spPr>
        <p:txBody>
          <a:bodyPr anchor="t">
            <a:normAutofit/>
          </a:bodyPr>
          <a:lstStyle>
            <a:lvl1pPr algn="ctr">
              <a:defRPr sz="4267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/>
              <a:t>Prezentācijas nosaukums</a:t>
            </a:r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867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Vārds, uzvārds, ieņemamais amats, kontaktinformācija</a:t>
            </a:r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5761037"/>
            <a:ext cx="10363200" cy="639763"/>
          </a:xfrm>
        </p:spPr>
        <p:txBody>
          <a:bodyPr>
            <a:normAutofit/>
          </a:bodyPr>
          <a:lstStyle>
            <a:lvl1pPr marL="0" indent="0" algn="ctr">
              <a:buNone/>
              <a:defRPr sz="1867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Datums, vieta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064" y="0"/>
            <a:ext cx="3483872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3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4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454400" y="6324600"/>
            <a:ext cx="2641600" cy="304800"/>
          </a:xfrm>
        </p:spPr>
        <p:txBody>
          <a:bodyPr>
            <a:noAutofit/>
          </a:bodyPr>
          <a:lstStyle>
            <a:lvl1pPr marL="0" indent="0">
              <a:buNone/>
              <a:defRPr sz="1333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Datums, vieta</a:t>
            </a:r>
            <a:endParaRPr lang="en-US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6502400" y="6324600"/>
            <a:ext cx="4876800" cy="304800"/>
          </a:xfrm>
        </p:spPr>
        <p:txBody>
          <a:bodyPr>
            <a:noAutofit/>
          </a:bodyPr>
          <a:lstStyle>
            <a:lvl1pPr marL="0" indent="0" algn="r">
              <a:buNone/>
              <a:defRPr sz="1333" baseline="0">
                <a:solidFill>
                  <a:srgbClr val="4A77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Prezentācijas nosaukums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D3818A1-E556-4069-ABB1-CF8FCEB3A2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9" y="0"/>
            <a:ext cx="1754839" cy="19584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454400" y="381000"/>
            <a:ext cx="5181600" cy="1036643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/>
              <a:t>Virsraksts</a:t>
            </a:r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54400" y="1752604"/>
            <a:ext cx="5181600" cy="4373573"/>
          </a:xfrm>
        </p:spPr>
        <p:txBody>
          <a:bodyPr>
            <a:normAutofit/>
          </a:bodyPr>
          <a:lstStyle>
            <a:lvl1pPr marL="457189" indent="-457189">
              <a:buClr>
                <a:schemeClr val="bg1"/>
              </a:buClr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lv-LV"/>
              <a:t>Teksts</a:t>
            </a:r>
          </a:p>
          <a:p>
            <a:pPr lvl="1"/>
            <a:r>
              <a:rPr lang="lv-LV"/>
              <a:t>Teksts</a:t>
            </a:r>
          </a:p>
          <a:p>
            <a:pPr lvl="2"/>
            <a:r>
              <a:rPr lang="lv-LV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395562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333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Datums, vieta</a:t>
            </a:r>
            <a:endParaRPr lang="en-US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6502400" y="6324600"/>
            <a:ext cx="4876800" cy="304800"/>
          </a:xfrm>
        </p:spPr>
        <p:txBody>
          <a:bodyPr>
            <a:noAutofit/>
          </a:bodyPr>
          <a:lstStyle>
            <a:lvl1pPr marL="0" indent="0" algn="r">
              <a:buNone/>
              <a:defRPr sz="1333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Prezentācijas nosaukums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D3818A1-E556-4069-ABB1-CF8FCEB3A2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454400" y="381001"/>
            <a:ext cx="8128000" cy="1066799"/>
          </a:xfrm>
        </p:spPr>
        <p:txBody>
          <a:bodyPr anchor="t">
            <a:normAutofit/>
          </a:bodyPr>
          <a:lstStyle>
            <a:lvl1pPr algn="l">
              <a:defRPr sz="3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/>
              <a:t>Virsraksts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9" y="0"/>
            <a:ext cx="1754839" cy="19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28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454400" y="6324600"/>
            <a:ext cx="2641600" cy="304800"/>
          </a:xfrm>
        </p:spPr>
        <p:txBody>
          <a:bodyPr>
            <a:noAutofit/>
          </a:bodyPr>
          <a:lstStyle>
            <a:lvl1pPr marL="0" indent="0">
              <a:buNone/>
              <a:defRPr sz="1333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Datums, vieta</a:t>
            </a:r>
            <a:endParaRPr lang="en-US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6502400" y="6324600"/>
            <a:ext cx="4876800" cy="304800"/>
          </a:xfrm>
        </p:spPr>
        <p:txBody>
          <a:bodyPr>
            <a:noAutofit/>
          </a:bodyPr>
          <a:lstStyle>
            <a:lvl1pPr marL="0" indent="0" algn="r">
              <a:buNone/>
              <a:defRPr sz="1333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Prezentācijas nosaukums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D3818A1-E556-4069-ABB1-CF8FCEB3A2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9" y="0"/>
            <a:ext cx="1754839" cy="19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58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454400" y="6324600"/>
            <a:ext cx="2641600" cy="304800"/>
          </a:xfrm>
        </p:spPr>
        <p:txBody>
          <a:bodyPr>
            <a:noAutofit/>
          </a:bodyPr>
          <a:lstStyle>
            <a:lvl1pPr marL="0" indent="0">
              <a:buNone/>
              <a:defRPr sz="1333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Datums, vieta</a:t>
            </a:r>
            <a:endParaRPr lang="en-US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333" baseline="0">
                <a:solidFill>
                  <a:srgbClr val="4A77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Prezentācijas nosaukums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D3818A1-E556-4069-ABB1-CF8FCEB3A2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9" y="0"/>
            <a:ext cx="1754839" cy="19584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454400" y="381000"/>
            <a:ext cx="5181600" cy="1036643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/>
              <a:t>Virsraksts</a:t>
            </a:r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54400" y="1752604"/>
            <a:ext cx="5181600" cy="4373573"/>
          </a:xfrm>
        </p:spPr>
        <p:txBody>
          <a:bodyPr>
            <a:normAutofit/>
          </a:bodyPr>
          <a:lstStyle>
            <a:lvl1pPr marL="457189" indent="-457189">
              <a:buClr>
                <a:schemeClr val="bg1"/>
              </a:buClr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lv-LV"/>
              <a:t>Teksts</a:t>
            </a:r>
          </a:p>
          <a:p>
            <a:pPr lvl="1"/>
            <a:r>
              <a:rPr lang="lv-LV"/>
              <a:t>Teksts</a:t>
            </a:r>
          </a:p>
          <a:p>
            <a:pPr lvl="2"/>
            <a:r>
              <a:rPr lang="lv-LV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915052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333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Datums, vieta</a:t>
            </a:r>
            <a:endParaRPr lang="en-US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6502400" y="6324600"/>
            <a:ext cx="4876800" cy="304800"/>
          </a:xfrm>
        </p:spPr>
        <p:txBody>
          <a:bodyPr>
            <a:noAutofit/>
          </a:bodyPr>
          <a:lstStyle>
            <a:lvl1pPr marL="0" indent="0" algn="r">
              <a:buNone/>
              <a:defRPr sz="1333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Prezentācijas nosaukums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D3818A1-E556-4069-ABB1-CF8FCEB3A2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454400" y="381001"/>
            <a:ext cx="8128000" cy="1066799"/>
          </a:xfrm>
        </p:spPr>
        <p:txBody>
          <a:bodyPr anchor="t">
            <a:normAutofit/>
          </a:bodyPr>
          <a:lstStyle>
            <a:lvl1pPr algn="l">
              <a:defRPr sz="3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/>
              <a:t>Virsraksts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9" y="0"/>
            <a:ext cx="1754839" cy="19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25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333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Datums, vieta</a:t>
            </a:r>
            <a:endParaRPr lang="en-US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6502400" y="6324600"/>
            <a:ext cx="4876800" cy="304800"/>
          </a:xfrm>
        </p:spPr>
        <p:txBody>
          <a:bodyPr>
            <a:noAutofit/>
          </a:bodyPr>
          <a:lstStyle>
            <a:lvl1pPr marL="0" indent="0" algn="r">
              <a:buNone/>
              <a:defRPr sz="1333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Prezentācijas nosaukums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D3818A1-E556-4069-ABB1-CF8FCEB3A2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9" y="0"/>
            <a:ext cx="1754839" cy="19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28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7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4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454400" y="6324600"/>
            <a:ext cx="2641600" cy="304800"/>
          </a:xfrm>
        </p:spPr>
        <p:txBody>
          <a:bodyPr>
            <a:noAutofit/>
          </a:bodyPr>
          <a:lstStyle>
            <a:lvl1pPr marL="0" indent="0">
              <a:buNone/>
              <a:defRPr sz="1333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Datums, vieta</a:t>
            </a:r>
            <a:endParaRPr lang="en-US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333" baseline="0">
                <a:solidFill>
                  <a:srgbClr val="4A77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Prezentācijas nosaukums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D3818A1-E556-4069-ABB1-CF8FCEB3A2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9" y="0"/>
            <a:ext cx="1754839" cy="19584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454400" y="381000"/>
            <a:ext cx="5181600" cy="1036643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/>
              <a:t>Virsraksts</a:t>
            </a:r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54400" y="1752604"/>
            <a:ext cx="5181600" cy="4373573"/>
          </a:xfrm>
        </p:spPr>
        <p:txBody>
          <a:bodyPr>
            <a:normAutofit/>
          </a:bodyPr>
          <a:lstStyle>
            <a:lvl1pPr marL="457189" indent="-457189">
              <a:buClr>
                <a:schemeClr val="bg1"/>
              </a:buClr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lv-LV"/>
              <a:t>Teksts</a:t>
            </a:r>
          </a:p>
          <a:p>
            <a:pPr lvl="1"/>
            <a:r>
              <a:rPr lang="lv-LV"/>
              <a:t>Teksts</a:t>
            </a:r>
          </a:p>
          <a:p>
            <a:pPr lvl="2"/>
            <a:r>
              <a:rPr lang="lv-LV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3920273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914400" y="4724401"/>
            <a:ext cx="10363200" cy="1036639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867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Vārds, uzvārds, ieņemamais amats, kontaktinformācija</a:t>
            </a:r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5761037"/>
            <a:ext cx="10363200" cy="639763"/>
          </a:xfrm>
        </p:spPr>
        <p:txBody>
          <a:bodyPr>
            <a:normAutofit/>
          </a:bodyPr>
          <a:lstStyle>
            <a:lvl1pPr marL="0" indent="0" algn="ctr">
              <a:buNone/>
              <a:defRPr sz="1867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Datums, vieta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064" y="0"/>
            <a:ext cx="3483872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52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9" y="1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3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0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fld id="{6C3A2325-B324-4890-AD23-5214809AF022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128387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60105F5-A37D-4AE9-97A8-CBD962EFC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AFFC570-C80E-4A21-8FFC-2C8A58D34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E313F613-EEA0-45E1-8E2F-D728B7882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6791-D40C-4B01-B4AB-BB59DAD4CFE5}" type="datetime1">
              <a:rPr lang="en-US" smtClean="0"/>
              <a:t>10/26/2021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3F23D8B-A7FC-4AA3-9B4C-F2EEB19C3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752230A9-9018-455D-9663-8C1D46E0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6492-1592-422C-9D13-101A8BD3A2C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4058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9" y="0"/>
            <a:ext cx="1754839" cy="195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99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D6BB-2C7D-490A-82E6-9DF948EC94D5}" type="datetime1">
              <a:rPr lang="en-US" smtClean="0"/>
              <a:t>10/26/2021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22CA-D546-4B97-9092-85F4122C190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61591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60E9-D6B1-4223-9BE1-6205415119E6}" type="datetime1">
              <a:rPr lang="en-US" smtClean="0"/>
              <a:t>10/26/2021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22CA-D546-4B97-9092-85F4122C190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70026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B9AF-1F75-4DBE-9876-4588B14518C6}" type="datetime1">
              <a:rPr lang="en-US" smtClean="0"/>
              <a:t>10/26/2021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22CA-D546-4B97-9092-85F4122C190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24505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ogo Shape Red">
  <p:cSld name="Title Slide Logo Shape Red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4"/>
          <p:cNvGrpSpPr/>
          <p:nvPr/>
        </p:nvGrpSpPr>
        <p:grpSpPr>
          <a:xfrm>
            <a:off x="1" y="2"/>
            <a:ext cx="8168217" cy="6858000"/>
            <a:chOff x="1" y="3"/>
            <a:chExt cx="6126163" cy="6858000"/>
          </a:xfrm>
        </p:grpSpPr>
        <p:sp>
          <p:nvSpPr>
            <p:cNvPr id="95" name="Google Shape;95;p14"/>
            <p:cNvSpPr/>
            <p:nvPr/>
          </p:nvSpPr>
          <p:spPr>
            <a:xfrm>
              <a:off x="1" y="3"/>
              <a:ext cx="6126163" cy="6858000"/>
            </a:xfrm>
            <a:custGeom>
              <a:avLst/>
              <a:gdLst/>
              <a:ahLst/>
              <a:cxnLst/>
              <a:rect l="l" t="t" r="r" b="b"/>
              <a:pathLst>
                <a:path w="6126163" h="6858000" extrusionOk="0">
                  <a:moveTo>
                    <a:pt x="0" y="0"/>
                  </a:moveTo>
                  <a:lnTo>
                    <a:pt x="2381250" y="0"/>
                  </a:lnTo>
                  <a:lnTo>
                    <a:pt x="2381250" y="765175"/>
                  </a:lnTo>
                  <a:lnTo>
                    <a:pt x="3149601" y="765175"/>
                  </a:lnTo>
                  <a:lnTo>
                    <a:pt x="3149601" y="1957388"/>
                  </a:lnTo>
                  <a:lnTo>
                    <a:pt x="5132388" y="1957388"/>
                  </a:lnTo>
                  <a:lnTo>
                    <a:pt x="5132388" y="4899025"/>
                  </a:lnTo>
                  <a:lnTo>
                    <a:pt x="6126163" y="4899025"/>
                  </a:lnTo>
                  <a:lnTo>
                    <a:pt x="6126163" y="6858000"/>
                  </a:lnTo>
                  <a:lnTo>
                    <a:pt x="5132388" y="6858000"/>
                  </a:lnTo>
                  <a:lnTo>
                    <a:pt x="3149601" y="6858000"/>
                  </a:lnTo>
                  <a:lnTo>
                    <a:pt x="2381250" y="6858000"/>
                  </a:lnTo>
                  <a:lnTo>
                    <a:pt x="917576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6" name="Google Shape;96;p1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1168" y="5330955"/>
              <a:ext cx="1636776" cy="13511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" name="Google Shape;97;p14"/>
          <p:cNvSpPr txBox="1">
            <a:spLocks noGrp="1"/>
          </p:cNvSpPr>
          <p:nvPr>
            <p:ph type="ctrTitle"/>
          </p:nvPr>
        </p:nvSpPr>
        <p:spPr>
          <a:xfrm>
            <a:off x="609600" y="2103438"/>
            <a:ext cx="6035041" cy="1828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609600" y="4160520"/>
            <a:ext cx="603504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9075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1 Image Full">
  <p:cSld name="Quote 1 Image Full">
    <p:bg>
      <p:bgPr>
        <a:solidFill>
          <a:srgbClr val="DEDEDE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0" y="1143000"/>
            <a:ext cx="4876800" cy="4572000"/>
          </a:xfrm>
          <a:prstGeom prst="rect">
            <a:avLst/>
          </a:prstGeom>
          <a:solidFill>
            <a:srgbClr val="E0301E"/>
          </a:solidFill>
          <a:ln>
            <a:noFill/>
          </a:ln>
        </p:spPr>
        <p:txBody>
          <a:bodyPr spcFirstLastPara="1" wrap="square" lIns="457200" tIns="1234425" rIns="228600" bIns="2286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sldNum" idx="12"/>
          </p:nvPr>
        </p:nvSpPr>
        <p:spPr>
          <a:xfrm>
            <a:off x="8168218" y="6492240"/>
            <a:ext cx="3414183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3" name="Google Shape;133;p24"/>
          <p:cNvSpPr/>
          <p:nvPr/>
        </p:nvSpPr>
        <p:spPr>
          <a:xfrm>
            <a:off x="609600" y="1533146"/>
            <a:ext cx="975360" cy="570292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5819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Content">
  <p:cSld name="One Column Conten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>
            <a:spLocks noGrp="1"/>
          </p:cNvSpPr>
          <p:nvPr>
            <p:ph type="body" idx="1"/>
          </p:nvPr>
        </p:nvSpPr>
        <p:spPr>
          <a:xfrm>
            <a:off x="609600" y="2103438"/>
            <a:ext cx="3414184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Google Shape;180;p34"/>
          <p:cNvSpPr txBox="1">
            <a:spLocks noGrp="1"/>
          </p:cNvSpPr>
          <p:nvPr>
            <p:ph type="sldNum" idx="12"/>
          </p:nvPr>
        </p:nvSpPr>
        <p:spPr>
          <a:xfrm>
            <a:off x="8168218" y="6492240"/>
            <a:ext cx="3414183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1" name="Google Shape;181;p34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261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Content - Subtitle">
  <p:cSld name="One Column Content - Subtitle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4"/>
          <p:cNvSpPr txBox="1">
            <a:spLocks noGrp="1"/>
          </p:cNvSpPr>
          <p:nvPr>
            <p:ph type="body" idx="1"/>
          </p:nvPr>
        </p:nvSpPr>
        <p:spPr>
          <a:xfrm>
            <a:off x="609600" y="2103438"/>
            <a:ext cx="3414184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1" name="Google Shape;301;p54"/>
          <p:cNvSpPr txBox="1">
            <a:spLocks noGrp="1"/>
          </p:cNvSpPr>
          <p:nvPr>
            <p:ph type="sldNum" idx="12"/>
          </p:nvPr>
        </p:nvSpPr>
        <p:spPr>
          <a:xfrm>
            <a:off x="8168218" y="6492240"/>
            <a:ext cx="3414183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2" name="Google Shape;302;p54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1097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3" name="Google Shape;303;p54"/>
          <p:cNvSpPr txBox="1">
            <a:spLocks noGrp="1"/>
          </p:cNvSpPr>
          <p:nvPr>
            <p:ph type="subTitle" idx="2"/>
          </p:nvPr>
        </p:nvSpPr>
        <p:spPr>
          <a:xfrm>
            <a:off x="609599" y="914402"/>
            <a:ext cx="10972803" cy="914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8727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Content Dark">
  <p:cSld name="One Column Content Dark">
    <p:bg>
      <p:bgPr>
        <a:solidFill>
          <a:srgbClr val="464646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5"/>
          <p:cNvSpPr txBox="1">
            <a:spLocks noGrp="1"/>
          </p:cNvSpPr>
          <p:nvPr>
            <p:ph type="body" idx="1"/>
          </p:nvPr>
        </p:nvSpPr>
        <p:spPr>
          <a:xfrm>
            <a:off x="609600" y="2103438"/>
            <a:ext cx="3414184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5" name="Google Shape;245;p45"/>
          <p:cNvSpPr txBox="1">
            <a:spLocks noGrp="1"/>
          </p:cNvSpPr>
          <p:nvPr>
            <p:ph type="sldNum" idx="12"/>
          </p:nvPr>
        </p:nvSpPr>
        <p:spPr>
          <a:xfrm>
            <a:off x="8168218" y="6492240"/>
            <a:ext cx="3414183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6" name="Google Shape;246;p45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7" name="Google Shape;247;p45"/>
          <p:cNvSpPr txBox="1"/>
          <p:nvPr/>
        </p:nvSpPr>
        <p:spPr>
          <a:xfrm>
            <a:off x="607058" y="6492240"/>
            <a:ext cx="5309025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833619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8168218" y="6492240"/>
            <a:ext cx="3414183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1666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 - Subtitle">
  <p:cSld name="Content and Image - Subtitle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6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6"/>
          <p:cNvSpPr txBox="1">
            <a:spLocks noGrp="1"/>
          </p:cNvSpPr>
          <p:nvPr>
            <p:ph type="body" idx="1"/>
          </p:nvPr>
        </p:nvSpPr>
        <p:spPr>
          <a:xfrm>
            <a:off x="609599" y="2103438"/>
            <a:ext cx="5306484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3" name="Google Shape;313;p56"/>
          <p:cNvSpPr txBox="1">
            <a:spLocks noGrp="1"/>
          </p:cNvSpPr>
          <p:nvPr>
            <p:ph type="sldNum" idx="12"/>
          </p:nvPr>
        </p:nvSpPr>
        <p:spPr>
          <a:xfrm>
            <a:off x="8168218" y="6492240"/>
            <a:ext cx="3414183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14" name="Google Shape;314;p56"/>
          <p:cNvSpPr txBox="1">
            <a:spLocks noGrp="1"/>
          </p:cNvSpPr>
          <p:nvPr>
            <p:ph type="title"/>
          </p:nvPr>
        </p:nvSpPr>
        <p:spPr>
          <a:xfrm>
            <a:off x="609601" y="457200"/>
            <a:ext cx="530648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5" name="Google Shape;315;p56"/>
          <p:cNvSpPr txBox="1">
            <a:spLocks noGrp="1"/>
          </p:cNvSpPr>
          <p:nvPr>
            <p:ph type="subTitle" idx="2"/>
          </p:nvPr>
        </p:nvSpPr>
        <p:spPr>
          <a:xfrm>
            <a:off x="609599" y="914402"/>
            <a:ext cx="5306484" cy="914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375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0" y="3657605"/>
            <a:ext cx="8128000" cy="1384295"/>
          </a:xfrm>
        </p:spPr>
        <p:txBody>
          <a:bodyPr anchor="t">
            <a:normAutofit/>
          </a:bodyPr>
          <a:lstStyle>
            <a:lvl1pPr algn="l">
              <a:defRPr sz="3200" b="1" cap="none">
                <a:solidFill>
                  <a:srgbClr val="4A77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/>
              <a:t>Virsraksts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54400" y="381000"/>
            <a:ext cx="8128000" cy="3276600"/>
          </a:xfrm>
        </p:spPr>
        <p:txBody>
          <a:bodyPr>
            <a:normAutofit/>
          </a:bodyPr>
          <a:lstStyle>
            <a:lvl1pPr marL="457189" indent="-457189">
              <a:buClr>
                <a:srgbClr val="4A773C"/>
              </a:buClr>
              <a:buFont typeface="Arial" panose="020B0604020202020204" pitchFamily="34" charset="0"/>
              <a:buChar char="•"/>
              <a:defRPr sz="2667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50767" indent="-380990">
              <a:buClr>
                <a:srgbClr val="4A773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320542" indent="-380990">
              <a:buClr>
                <a:srgbClr val="4A773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409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8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6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4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2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Teksts</a:t>
            </a:r>
          </a:p>
          <a:p>
            <a:pPr lvl="1"/>
            <a:r>
              <a:rPr lang="lv-LV"/>
              <a:t>Teksts</a:t>
            </a:r>
          </a:p>
          <a:p>
            <a:pPr lvl="2"/>
            <a:r>
              <a:rPr lang="lv-LV"/>
              <a:t>Teksts</a:t>
            </a:r>
          </a:p>
          <a:p>
            <a:pPr lvl="0"/>
            <a:endParaRPr lang="lv-LV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454400" y="6324600"/>
            <a:ext cx="2641600" cy="304800"/>
          </a:xfrm>
        </p:spPr>
        <p:txBody>
          <a:bodyPr>
            <a:noAutofit/>
          </a:bodyPr>
          <a:lstStyle>
            <a:lvl1pPr marL="0" indent="0">
              <a:buNone/>
              <a:defRPr sz="133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Datums, vieta</a:t>
            </a:r>
            <a:endParaRPr lang="en-US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6502400" y="6324600"/>
            <a:ext cx="4876800" cy="304800"/>
          </a:xfrm>
        </p:spPr>
        <p:txBody>
          <a:bodyPr>
            <a:noAutofit/>
          </a:bodyPr>
          <a:lstStyle>
            <a:lvl1pPr marL="0" indent="0" algn="r">
              <a:buNone/>
              <a:defRPr sz="1333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Prezentācijas nosaukums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F32E0CD-18FC-4DFF-8EA0-2A08BE6F9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9" y="0"/>
            <a:ext cx="1754839" cy="19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306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ECE5-9E82-4825-81FB-1F9C70812147}" type="datetime1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D811-F0B7-45F1-8FAB-4D9D5897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4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454400" y="381001"/>
            <a:ext cx="8128000" cy="1066799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rgbClr val="4A77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/>
              <a:t>Virsraksts</a:t>
            </a:r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454400" y="6324600"/>
            <a:ext cx="2641600" cy="304800"/>
          </a:xfrm>
        </p:spPr>
        <p:txBody>
          <a:bodyPr>
            <a:noAutofit/>
          </a:bodyPr>
          <a:lstStyle>
            <a:lvl1pPr marL="0" indent="0">
              <a:buNone/>
              <a:defRPr sz="133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Datums, vieta</a:t>
            </a:r>
            <a:endParaRPr lang="en-US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6502400" y="6324600"/>
            <a:ext cx="4876800" cy="304800"/>
          </a:xfrm>
        </p:spPr>
        <p:txBody>
          <a:bodyPr>
            <a:noAutofit/>
          </a:bodyPr>
          <a:lstStyle>
            <a:lvl1pPr marL="0" indent="0" algn="r">
              <a:buNone/>
              <a:defRPr sz="1333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Prezentācijas nosaukums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F446E9D-E164-4A50-9FBA-F6D72EB5E5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9" y="0"/>
            <a:ext cx="1754839" cy="19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0" y="381000"/>
            <a:ext cx="8128000" cy="1036643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rgbClr val="4A77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/>
              <a:t>Virsraksts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54400" y="1752604"/>
            <a:ext cx="8128000" cy="4373573"/>
          </a:xfrm>
        </p:spPr>
        <p:txBody>
          <a:bodyPr>
            <a:normAutofit/>
          </a:bodyPr>
          <a:lstStyle>
            <a:lvl1pPr marL="457189" indent="-457189">
              <a:buClr>
                <a:srgbClr val="4A773C"/>
              </a:buClr>
              <a:buFont typeface="Arial" panose="020B0604020202020204" pitchFamily="34" charset="0"/>
              <a:buChar char="•"/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90575" indent="-380990">
              <a:buClr>
                <a:srgbClr val="4A773C"/>
              </a:buClr>
              <a:buFont typeface="Arial" panose="020B0604020202020204" pitchFamily="34" charset="0"/>
              <a:buChar char="•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4A773C"/>
              </a:buCl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lv-LV"/>
              <a:t>Teksts</a:t>
            </a:r>
          </a:p>
          <a:p>
            <a:pPr lvl="1"/>
            <a:r>
              <a:rPr lang="lv-LV"/>
              <a:t>Teksts</a:t>
            </a:r>
          </a:p>
          <a:p>
            <a:pPr lvl="2"/>
            <a:r>
              <a:rPr lang="lv-LV"/>
              <a:t>Teksts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454400" y="6324600"/>
            <a:ext cx="2641600" cy="304800"/>
          </a:xfrm>
        </p:spPr>
        <p:txBody>
          <a:bodyPr>
            <a:noAutofit/>
          </a:bodyPr>
          <a:lstStyle>
            <a:lvl1pPr marL="0" indent="0">
              <a:buNone/>
              <a:defRPr sz="133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Datums, vieta</a:t>
            </a:r>
            <a:endParaRPr lang="en-US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6502400" y="6324600"/>
            <a:ext cx="4876800" cy="304800"/>
          </a:xfrm>
        </p:spPr>
        <p:txBody>
          <a:bodyPr>
            <a:noAutofit/>
          </a:bodyPr>
          <a:lstStyle>
            <a:lvl1pPr marL="0" indent="0" algn="r">
              <a:buNone/>
              <a:defRPr sz="1333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Prezentācijas nosaukums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6751302-5A83-435F-ACC8-74594750E9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9" y="0"/>
            <a:ext cx="1754839" cy="19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55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0" y="381000"/>
            <a:ext cx="8128000" cy="1036643"/>
          </a:xfrm>
        </p:spPr>
        <p:txBody>
          <a:bodyPr anchor="t">
            <a:normAutofit/>
          </a:bodyPr>
          <a:lstStyle>
            <a:lvl1pPr algn="l">
              <a:defRPr sz="3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/>
              <a:t>Virsraksts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54400" y="1752604"/>
            <a:ext cx="3860800" cy="4373573"/>
          </a:xfrm>
        </p:spPr>
        <p:txBody>
          <a:bodyPr>
            <a:normAutofit/>
          </a:bodyPr>
          <a:lstStyle>
            <a:lvl1pPr marL="457189" indent="-457189">
              <a:buFont typeface="Arial" panose="020B0604020202020204" pitchFamily="34" charset="0"/>
              <a:buChar char="•"/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lv-LV"/>
              <a:t>Teksts</a:t>
            </a:r>
          </a:p>
          <a:p>
            <a:pPr lvl="1"/>
            <a:r>
              <a:rPr lang="lv-LV"/>
              <a:t>Teksts</a:t>
            </a:r>
          </a:p>
          <a:p>
            <a:pPr lvl="2"/>
            <a:r>
              <a:rPr lang="lv-LV"/>
              <a:t>Teksts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454400" y="6324600"/>
            <a:ext cx="2641600" cy="304800"/>
          </a:xfrm>
        </p:spPr>
        <p:txBody>
          <a:bodyPr>
            <a:noAutofit/>
          </a:bodyPr>
          <a:lstStyle>
            <a:lvl1pPr marL="0" indent="0">
              <a:buNone/>
              <a:defRPr sz="133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Datums, vieta</a:t>
            </a:r>
            <a:endParaRPr lang="en-US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6502400" y="6324600"/>
            <a:ext cx="4876800" cy="304800"/>
          </a:xfrm>
        </p:spPr>
        <p:txBody>
          <a:bodyPr>
            <a:noAutofit/>
          </a:bodyPr>
          <a:lstStyle>
            <a:lvl1pPr marL="0" indent="0" algn="r">
              <a:buNone/>
              <a:defRPr sz="1333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Prezentācijas nosaukums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6751302-5A83-435F-ACC8-74594750E9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9" y="0"/>
            <a:ext cx="1754839" cy="19584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7721600" y="1752604"/>
            <a:ext cx="3860800" cy="4373573"/>
          </a:xfrm>
        </p:spPr>
        <p:txBody>
          <a:bodyPr>
            <a:normAutofit/>
          </a:bodyPr>
          <a:lstStyle>
            <a:lvl1pPr marL="457189" indent="-457189">
              <a:buFont typeface="Arial" panose="020B0604020202020204" pitchFamily="34" charset="0"/>
              <a:buChar char="•"/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lv-LV"/>
              <a:t>Teksts</a:t>
            </a:r>
          </a:p>
          <a:p>
            <a:pPr lvl="1"/>
            <a:r>
              <a:rPr lang="lv-LV"/>
              <a:t>Teksts</a:t>
            </a:r>
          </a:p>
          <a:p>
            <a:pPr lvl="2"/>
            <a:r>
              <a:rPr lang="lv-LV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228284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0" y="381000"/>
            <a:ext cx="8128000" cy="1036643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rgbClr val="4A77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/>
              <a:t>Virsraksts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54400" y="1752604"/>
            <a:ext cx="3860800" cy="4373573"/>
          </a:xfrm>
        </p:spPr>
        <p:txBody>
          <a:bodyPr>
            <a:normAutofit/>
          </a:bodyPr>
          <a:lstStyle>
            <a:lvl1pPr marL="457189" indent="-457189">
              <a:buClr>
                <a:srgbClr val="4A773C"/>
              </a:buClr>
              <a:buFont typeface="Arial" panose="020B0604020202020204" pitchFamily="34" charset="0"/>
              <a:buChar char="•"/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90575" indent="-380990">
              <a:buClr>
                <a:srgbClr val="4A773C"/>
              </a:buClr>
              <a:buFont typeface="Arial" panose="020B0604020202020204" pitchFamily="34" charset="0"/>
              <a:buChar char="•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4A773C"/>
              </a:buCl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lv-LV"/>
              <a:t>Teksts</a:t>
            </a:r>
          </a:p>
          <a:p>
            <a:pPr lvl="1"/>
            <a:r>
              <a:rPr lang="lv-LV"/>
              <a:t>Teksts</a:t>
            </a:r>
          </a:p>
          <a:p>
            <a:pPr lvl="2"/>
            <a:r>
              <a:rPr lang="lv-LV"/>
              <a:t>Teksts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454400" y="6324600"/>
            <a:ext cx="2641600" cy="304800"/>
          </a:xfrm>
        </p:spPr>
        <p:txBody>
          <a:bodyPr>
            <a:noAutofit/>
          </a:bodyPr>
          <a:lstStyle>
            <a:lvl1pPr marL="0" indent="0">
              <a:buNone/>
              <a:defRPr sz="133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Datums, vieta</a:t>
            </a:r>
            <a:endParaRPr lang="en-US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6502400" y="6324600"/>
            <a:ext cx="4876800" cy="304800"/>
          </a:xfrm>
        </p:spPr>
        <p:txBody>
          <a:bodyPr>
            <a:noAutofit/>
          </a:bodyPr>
          <a:lstStyle>
            <a:lvl1pPr marL="0" indent="0" algn="r">
              <a:buNone/>
              <a:defRPr sz="1333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Prezentācijas nosaukums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6751302-5A83-435F-ACC8-74594750E9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9" y="0"/>
            <a:ext cx="1754839" cy="19584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7721600" y="1752604"/>
            <a:ext cx="3860800" cy="4373573"/>
          </a:xfrm>
        </p:spPr>
        <p:txBody>
          <a:bodyPr>
            <a:normAutofit/>
          </a:bodyPr>
          <a:lstStyle>
            <a:lvl1pPr marL="457189" indent="-457189">
              <a:buClr>
                <a:srgbClr val="4A773C"/>
              </a:buClr>
              <a:buFont typeface="Arial" panose="020B0604020202020204" pitchFamily="34" charset="0"/>
              <a:buChar char="•"/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90575" indent="-380990">
              <a:buClr>
                <a:srgbClr val="4A773C"/>
              </a:buClr>
              <a:buFont typeface="Arial" panose="020B0604020202020204" pitchFamily="34" charset="0"/>
              <a:buChar char="•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4A773C"/>
              </a:buCl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lv-LV"/>
              <a:t>Teksts</a:t>
            </a:r>
          </a:p>
          <a:p>
            <a:pPr lvl="1"/>
            <a:r>
              <a:rPr lang="lv-LV"/>
              <a:t>Teksts</a:t>
            </a:r>
          </a:p>
          <a:p>
            <a:pPr lvl="2"/>
            <a:r>
              <a:rPr lang="lv-LV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418361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333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Datums, vieta</a:t>
            </a:r>
            <a:endParaRPr lang="en-US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6502400" y="6324600"/>
            <a:ext cx="4876800" cy="304800"/>
          </a:xfrm>
        </p:spPr>
        <p:txBody>
          <a:bodyPr>
            <a:noAutofit/>
          </a:bodyPr>
          <a:lstStyle>
            <a:lvl1pPr marL="0" indent="0" algn="r">
              <a:buNone/>
              <a:defRPr sz="1333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Prezentācijas nosaukums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D3818A1-E556-4069-ABB1-CF8FCEB3A2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454400" y="381001"/>
            <a:ext cx="8128000" cy="1066799"/>
          </a:xfrm>
        </p:spPr>
        <p:txBody>
          <a:bodyPr anchor="t">
            <a:normAutofit/>
          </a:bodyPr>
          <a:lstStyle>
            <a:lvl1pPr algn="l">
              <a:defRPr sz="3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/>
              <a:t>Virsraksts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9" y="0"/>
            <a:ext cx="1754839" cy="19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17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454400" y="6324600"/>
            <a:ext cx="2641600" cy="304800"/>
          </a:xfrm>
        </p:spPr>
        <p:txBody>
          <a:bodyPr>
            <a:noAutofit/>
          </a:bodyPr>
          <a:lstStyle>
            <a:lvl1pPr marL="0" indent="0">
              <a:buNone/>
              <a:defRPr sz="1333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Datums, vieta</a:t>
            </a:r>
            <a:endParaRPr lang="en-US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333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Prezentācijas nosaukums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D3818A1-E556-4069-ABB1-CF8FCEB3A2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9" y="0"/>
            <a:ext cx="1754839" cy="19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6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56625-FD82-426F-ADA0-A32C04EDFA6F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2" r:id="rId19"/>
    <p:sldLayoutId id="2147483697" r:id="rId20"/>
    <p:sldLayoutId id="2147483698" r:id="rId21"/>
    <p:sldLayoutId id="2147483699" r:id="rId22"/>
    <p:sldLayoutId id="2147483702" r:id="rId23"/>
    <p:sldLayoutId id="2147483703" r:id="rId24"/>
    <p:sldLayoutId id="2147483704" r:id="rId25"/>
    <p:sldLayoutId id="2147483705" r:id="rId26"/>
    <p:sldLayoutId id="2147483706" r:id="rId27"/>
    <p:sldLayoutId id="2147483707" r:id="rId28"/>
    <p:sldLayoutId id="2147483708" r:id="rId29"/>
    <p:sldLayoutId id="2147483829" r:id="rId30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k.gov.lv/lv/atlidziba-un-nodarbinati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cilvekresursi@mk.gov.l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26128-33A6-4269-8747-441E65F77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23" y="2847942"/>
            <a:ext cx="11521440" cy="1162116"/>
          </a:xfrm>
        </p:spPr>
        <p:txBody>
          <a:bodyPr>
            <a:noAutofit/>
          </a:bodyPr>
          <a:lstStyle/>
          <a:p>
            <a:r>
              <a:rPr lang="lv-LV" sz="3200" dirty="0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ATLĪDZĪBAS REFORMA: </a:t>
            </a:r>
            <a:br>
              <a:rPr lang="lv-LV" sz="3200" dirty="0">
                <a:solidFill>
                  <a:schemeClr val="accent1"/>
                </a:solidFill>
                <a:latin typeface="Verdana"/>
                <a:ea typeface="Verdana"/>
                <a:cs typeface="Verdana"/>
              </a:rPr>
            </a:br>
            <a:r>
              <a:rPr lang="lv-LV" sz="3200" dirty="0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svarīgākās izmaiņas, jaunumi</a:t>
            </a:r>
            <a:br>
              <a:rPr lang="lv-LV" sz="3200" dirty="0">
                <a:solidFill>
                  <a:schemeClr val="accent1"/>
                </a:solidFill>
                <a:latin typeface="Verdana"/>
                <a:ea typeface="Verdana"/>
                <a:cs typeface="Verdana"/>
              </a:rPr>
            </a:br>
            <a:br>
              <a:rPr lang="lv-LV" sz="3200" dirty="0">
                <a:solidFill>
                  <a:schemeClr val="accent1"/>
                </a:solidFill>
                <a:latin typeface="Verdana"/>
                <a:ea typeface="Verdana"/>
                <a:cs typeface="Verdana"/>
              </a:rPr>
            </a:br>
            <a:r>
              <a:rPr lang="lv-LV" sz="2000" dirty="0">
                <a:latin typeface="Verdana"/>
                <a:ea typeface="Verdana"/>
                <a:cs typeface="Verdana"/>
              </a:rPr>
              <a:t>Laila Ruškule</a:t>
            </a:r>
            <a:br>
              <a:rPr lang="lv-LV" sz="2000" dirty="0">
                <a:latin typeface="Verdana"/>
                <a:ea typeface="Verdana"/>
                <a:cs typeface="Verdana"/>
              </a:rPr>
            </a:br>
            <a:r>
              <a:rPr lang="lv-LV" sz="2000" dirty="0">
                <a:latin typeface="Verdana"/>
                <a:ea typeface="Verdana"/>
                <a:cs typeface="Verdana"/>
              </a:rPr>
              <a:t>Valsts kanceleja, Valsts pārvaldes politikas departaments</a:t>
            </a:r>
            <a:br>
              <a:rPr lang="lv-LV" sz="2000" dirty="0">
                <a:solidFill>
                  <a:schemeClr val="accent1"/>
                </a:solidFill>
                <a:latin typeface="Verdana"/>
                <a:ea typeface="Verdana"/>
                <a:cs typeface="Verdana"/>
              </a:rPr>
            </a:br>
            <a:r>
              <a:rPr lang="lv-LV" sz="2000" dirty="0">
                <a:latin typeface="Verdana"/>
                <a:ea typeface="Verdana"/>
                <a:cs typeface="Verdana"/>
              </a:rPr>
              <a:t>Atlīdzības politikas grupas vadītāja </a:t>
            </a:r>
            <a:br>
              <a:rPr lang="lv-LV" sz="2000" dirty="0">
                <a:solidFill>
                  <a:schemeClr val="accent1"/>
                </a:solidFill>
                <a:latin typeface="Verdana"/>
                <a:ea typeface="Verdana"/>
                <a:cs typeface="Verdana"/>
              </a:rPr>
            </a:br>
            <a:r>
              <a:rPr lang="lv-LV" sz="2000" dirty="0">
                <a:latin typeface="Verdana"/>
                <a:ea typeface="Verdana"/>
                <a:cs typeface="Verdana"/>
              </a:rPr>
              <a:t>26.10.2021.</a:t>
            </a:r>
            <a:br>
              <a:rPr lang="lv-LV" sz="2000" dirty="0">
                <a:latin typeface="Verdana"/>
                <a:ea typeface="Verdana"/>
                <a:cs typeface="Verdana"/>
              </a:rPr>
            </a:br>
            <a:br>
              <a:rPr lang="lv-LV" sz="3200" dirty="0">
                <a:solidFill>
                  <a:schemeClr val="accent1"/>
                </a:solidFill>
                <a:latin typeface="Verdana"/>
                <a:ea typeface="Verdana"/>
                <a:cs typeface="Verdana"/>
              </a:rPr>
            </a:br>
            <a:endParaRPr lang="lv-LV" sz="2800" dirty="0"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71917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F8F26F-42B5-4ED8-A563-52D850B0E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83" y="61023"/>
            <a:ext cx="11678194" cy="1143000"/>
          </a:xfrm>
        </p:spPr>
        <p:txBody>
          <a:bodyPr>
            <a:normAutofit/>
          </a:bodyPr>
          <a:lstStyle/>
          <a:p>
            <a:pPr algn="ctr"/>
            <a:r>
              <a:rPr lang="lv-LV" sz="3200">
                <a:latin typeface="Arial Black" panose="020B0A04020102020204" pitchFamily="34" charset="0"/>
              </a:rPr>
              <a:t>Paralēlas reformas, kas veicinās likumprojekta efektīvu ieviešanu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E751E3-0129-4E57-85F6-F2F7C7ECD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DFFF-B865-4C23-BB44-7B37A48B6AB9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15139BC-2083-4DC8-9045-1DDB88A7DF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1456985"/>
              </p:ext>
            </p:extLst>
          </p:nvPr>
        </p:nvGraphicFramePr>
        <p:xfrm>
          <a:off x="0" y="1204023"/>
          <a:ext cx="12192000" cy="5510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980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2DBAC4-DF32-4A2C-ABE0-9E193035A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DBA1BB-74AB-4F2C-BBCF-C2DF0C48D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CA2377-9E4B-414A-AFB4-62908556F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1D5855-9DAC-4C09-9352-1356B365C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F09EA6-A1F7-48F1-B91C-5FF7BFA52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745757-3550-4DAB-A5C0-ECC0F6E5C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AD6426-742A-4EF3-856F-C1DF1A1EC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D4CA25-8BAC-4B67-AB86-4AD397D9C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21AE6E-8AA7-4F03-BB08-41F8BB3FC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0D7AA4-AC69-452F-BD32-4AF7135F0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53A379-FDA8-4247-B2B4-4D08F43F2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102657" y="1497269"/>
            <a:ext cx="2048933" cy="84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0" y="4510814"/>
            <a:ext cx="12192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riangle 13"/>
          <p:cNvSpPr/>
          <p:nvPr/>
        </p:nvSpPr>
        <p:spPr>
          <a:xfrm>
            <a:off x="1091543" y="4281652"/>
            <a:ext cx="265828" cy="229162"/>
          </a:xfrm>
          <a:prstGeom prst="triangl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/>
          <p:cNvSpPr/>
          <p:nvPr/>
        </p:nvSpPr>
        <p:spPr>
          <a:xfrm rot="10800000">
            <a:off x="3535753" y="4510814"/>
            <a:ext cx="265828" cy="229162"/>
          </a:xfrm>
          <a:prstGeom prst="triangl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/>
          <p:cNvSpPr/>
          <p:nvPr/>
        </p:nvSpPr>
        <p:spPr>
          <a:xfrm>
            <a:off x="5963086" y="4281652"/>
            <a:ext cx="265828" cy="229162"/>
          </a:xfrm>
          <a:prstGeom prst="triangl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iangle 19"/>
          <p:cNvSpPr/>
          <p:nvPr/>
        </p:nvSpPr>
        <p:spPr>
          <a:xfrm rot="10800000">
            <a:off x="8424173" y="4510814"/>
            <a:ext cx="265828" cy="229162"/>
          </a:xfrm>
          <a:prstGeom prst="triangl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iangle 20"/>
          <p:cNvSpPr/>
          <p:nvPr/>
        </p:nvSpPr>
        <p:spPr>
          <a:xfrm>
            <a:off x="10868382" y="4281652"/>
            <a:ext cx="265828" cy="229162"/>
          </a:xfrm>
          <a:prstGeom prst="triangl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35529" y="4739976"/>
            <a:ext cx="2069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Open Sans Extrabold" charset="0"/>
                <a:cs typeface="Open Sans Extrabold" charset="0"/>
              </a:rPr>
              <a:t>29.09.2021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Open Sans Extrabold" charset="0"/>
              <a:cs typeface="Open Sans Extrabold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34089" y="3587283"/>
            <a:ext cx="2069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Open Sans Extrabold" charset="0"/>
                <a:cs typeface="Open Sans Extrabold" charset="0"/>
              </a:rPr>
              <a:t>2021- 2022.g.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Open Sans Extrabold" charset="0"/>
              <a:cs typeface="Open Sans Extrabold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61423" y="4739976"/>
            <a:ext cx="2069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Open Sans Extrabold" charset="0"/>
                <a:cs typeface="Open Sans Extrabold" charset="0"/>
              </a:rPr>
              <a:t>Līdz 2022. gada I-II ceturksnis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Open Sans Extrabold" charset="0"/>
              <a:cs typeface="Open Sans Extrabold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66719" y="4739976"/>
            <a:ext cx="2069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Open Sans Extrabold" charset="0"/>
                <a:cs typeface="Open Sans Extrabold" charset="0"/>
              </a:rPr>
              <a:t>2022. gada II, III ceturksnis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Open Sans Extrabold" charset="0"/>
              <a:cs typeface="Open Sans Extrabold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49288" y="3659832"/>
            <a:ext cx="2543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Open Sans Extrabold" charset="0"/>
                <a:cs typeface="Open Sans Extrabold" charset="0"/>
              </a:rPr>
              <a:t>2022. gada II, III ceturksnis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Open Sans Extrabold" charset="0"/>
              <a:cs typeface="Open Sans Extrabold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71464" y="4970060"/>
            <a:ext cx="2394404" cy="14773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lv-LV" dirty="0">
                <a:latin typeface="+mj-lt"/>
              </a:rPr>
              <a:t>2. Likumprojekta pieņemšana Saeimā </a:t>
            </a:r>
          </a:p>
          <a:p>
            <a:pPr algn="ctr"/>
            <a:r>
              <a:rPr lang="lv-LV" dirty="0">
                <a:solidFill>
                  <a:srgbClr val="FF0000"/>
                </a:solidFill>
                <a:latin typeface="+mj-lt"/>
              </a:rPr>
              <a:t>2022g. Budžeta </a:t>
            </a:r>
            <a:r>
              <a:rPr lang="lv-LV" dirty="0" err="1">
                <a:solidFill>
                  <a:srgbClr val="FF0000"/>
                </a:solidFill>
                <a:latin typeface="+mj-lt"/>
              </a:rPr>
              <a:t>pakotnē</a:t>
            </a:r>
            <a:endParaRPr lang="en-US" dirty="0">
              <a:solidFill>
                <a:srgbClr val="FF0000"/>
              </a:solidFill>
              <a:latin typeface="+mj-lt"/>
              <a:ea typeface="Open Sans Light" charset="0"/>
              <a:cs typeface="Open Sans Light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59885" y="4970061"/>
            <a:ext cx="2394404" cy="17543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lv-LV" dirty="0">
                <a:latin typeface="+mj-lt"/>
                <a:ea typeface="Open Sans Extrabold" charset="0"/>
                <a:cs typeface="Open Sans Extrabold" charset="0"/>
              </a:rPr>
              <a:t>4. Iekšējo noteikumu izstrāde iestādēs (</a:t>
            </a:r>
            <a:r>
              <a:rPr lang="lv-LV" dirty="0">
                <a:latin typeface="+mj-lt"/>
              </a:rPr>
              <a:t>pamatalgas un labumu kritēriji)</a:t>
            </a:r>
            <a:endParaRPr lang="lv-LV" dirty="0"/>
          </a:p>
          <a:p>
            <a:pPr algn="ctr"/>
            <a:endParaRPr lang="en-US" b="1" dirty="0">
              <a:latin typeface="+mj-lt"/>
              <a:ea typeface="Open Sans Extrabold" charset="0"/>
              <a:cs typeface="Open Sans Extrabold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206" y="3429000"/>
            <a:ext cx="2323416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lv-LV">
                <a:latin typeface="+mj-lt"/>
                <a:cs typeface="Arial" panose="020B0604020202020204" pitchFamily="34" charset="0"/>
              </a:rPr>
              <a:t>1. Likumprojekta apstiprināšana MK</a:t>
            </a:r>
            <a:endParaRPr lang="lv-LV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54289" y="3466793"/>
            <a:ext cx="2406956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lv-LV">
                <a:latin typeface="+mj-lt"/>
                <a:ea typeface="Open Sans Light" charset="0"/>
                <a:cs typeface="Open Sans Light" charset="0"/>
              </a:rPr>
              <a:t>5. Amatu pārklasificēšana</a:t>
            </a:r>
            <a:endParaRPr lang="en-US">
              <a:latin typeface="+mj-lt"/>
              <a:ea typeface="Open Sans Light" charset="0"/>
              <a:cs typeface="Open Sans Light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A966F2-B180-41CC-BB85-9E59BBCD112A}"/>
              </a:ext>
            </a:extLst>
          </p:cNvPr>
          <p:cNvSpPr txBox="1"/>
          <p:nvPr/>
        </p:nvSpPr>
        <p:spPr>
          <a:xfrm>
            <a:off x="4773743" y="3429000"/>
            <a:ext cx="25439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lv-LV">
                <a:latin typeface="+mj-lt"/>
              </a:rPr>
              <a:t>3. MK noteikumu izstrāde </a:t>
            </a:r>
            <a:endParaRPr lang="lv-LV"/>
          </a:p>
        </p:txBody>
      </p:sp>
      <p:sp>
        <p:nvSpPr>
          <p:cNvPr id="34" name="Title 3">
            <a:extLst>
              <a:ext uri="{FF2B5EF4-FFF2-40B4-BE49-F238E27FC236}">
                <a16:creationId xmlns:a16="http://schemas.microsoft.com/office/drawing/2014/main" id="{AE037CC4-85F7-4009-8B67-F2DC5929F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623" y="900193"/>
            <a:ext cx="7730523" cy="1143000"/>
          </a:xfrm>
        </p:spPr>
        <p:txBody>
          <a:bodyPr>
            <a:normAutofit/>
          </a:bodyPr>
          <a:lstStyle/>
          <a:p>
            <a:r>
              <a:rPr lang="lv-LV" sz="4000">
                <a:latin typeface="Arial Black" panose="020B0A04020102020204" pitchFamily="34" charset="0"/>
              </a:rPr>
              <a:t>Tālākie soļi 1/2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Arrow Sign">
                <a:extLst>
                  <a:ext uri="{FF2B5EF4-FFF2-40B4-BE49-F238E27FC236}">
                    <a16:creationId xmlns:a16="http://schemas.microsoft.com/office/drawing/2014/main" id="{46879CFC-7A39-4658-995D-DB9EE79D910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964798" y="549169"/>
              <a:ext cx="2062451" cy="2879829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062451" cy="2879829"/>
                    </a:xfrm>
                    <a:prstGeom prst="rect">
                      <a:avLst/>
                    </a:prstGeom>
                  </am3d:spPr>
                  <am3d:camera>
                    <am3d:pos x="0" y="0" z="5923127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45309" d="1000000"/>
                    <am3d:preTrans dx="-2900320" dy="-18000000" dz="-1398126"/>
                    <am3d:scale>
                      <am3d:sx n="1000000" d="1000000"/>
                      <am3d:sy n="1000000" d="1000000"/>
                      <am3d:sz n="1000000" d="1000000"/>
                    </am3d:scale>
                    <am3d:rot ax="552916" ay="-1840720" az="-283924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56414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Arrow Sign">
                <a:extLst>
                  <a:ext uri="{FF2B5EF4-FFF2-40B4-BE49-F238E27FC236}">
                    <a16:creationId xmlns:a16="http://schemas.microsoft.com/office/drawing/2014/main" id="{46879CFC-7A39-4658-995D-DB9EE79D910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4798" y="549169"/>
                <a:ext cx="2062451" cy="287982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37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102657" y="1497269"/>
            <a:ext cx="2048933" cy="84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0" y="4510814"/>
            <a:ext cx="12192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riangle 13"/>
          <p:cNvSpPr/>
          <p:nvPr/>
        </p:nvSpPr>
        <p:spPr>
          <a:xfrm>
            <a:off x="1091543" y="4281652"/>
            <a:ext cx="265828" cy="229162"/>
          </a:xfrm>
          <a:prstGeom prst="triangl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/>
          <p:cNvSpPr/>
          <p:nvPr/>
        </p:nvSpPr>
        <p:spPr>
          <a:xfrm rot="10800000">
            <a:off x="3535753" y="4510814"/>
            <a:ext cx="265828" cy="229162"/>
          </a:xfrm>
          <a:prstGeom prst="triangl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/>
          <p:cNvSpPr/>
          <p:nvPr/>
        </p:nvSpPr>
        <p:spPr>
          <a:xfrm>
            <a:off x="5963086" y="4281652"/>
            <a:ext cx="265828" cy="229162"/>
          </a:xfrm>
          <a:prstGeom prst="triangl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iangle 19"/>
          <p:cNvSpPr/>
          <p:nvPr/>
        </p:nvSpPr>
        <p:spPr>
          <a:xfrm rot="10800000">
            <a:off x="8424173" y="4510814"/>
            <a:ext cx="265828" cy="229162"/>
          </a:xfrm>
          <a:prstGeom prst="triangl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iangle 20"/>
          <p:cNvSpPr/>
          <p:nvPr/>
        </p:nvSpPr>
        <p:spPr>
          <a:xfrm>
            <a:off x="10868382" y="4281652"/>
            <a:ext cx="265828" cy="229162"/>
          </a:xfrm>
          <a:prstGeom prst="triangl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35529" y="4739976"/>
            <a:ext cx="2069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Open Sans Extrabold" charset="0"/>
                <a:cs typeface="Open Sans Extrabold" charset="0"/>
              </a:rPr>
              <a:t>No 2023. gada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Open Sans Extrabold" charset="0"/>
              <a:cs typeface="Open Sans Extrabold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61423" y="4739976"/>
            <a:ext cx="2069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Open Sans Extrabold" charset="0"/>
              <a:cs typeface="Open Sans Extrabold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66719" y="4739976"/>
            <a:ext cx="2069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Open Sans Extrabold" charset="0"/>
                <a:cs typeface="Open Sans Extrabold" charset="0"/>
              </a:rPr>
              <a:t>Pastāvīgi</a:t>
            </a:r>
            <a:endParaRPr lang="en-US" sz="20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Open Sans Extrabold" charset="0"/>
              <a:cs typeface="Open Sans Extrabold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49288" y="3659832"/>
            <a:ext cx="2543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Open Sans Extrabold" charset="0"/>
                <a:cs typeface="Open Sans Extrabold" charset="0"/>
              </a:rPr>
              <a:t>No 2024. gada </a:t>
            </a:r>
          </a:p>
          <a:p>
            <a:pPr algn="ctr"/>
            <a:r>
              <a:rPr lang="lv-LV" sz="2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Open Sans Extrabold" charset="0"/>
                <a:cs typeface="Open Sans Extrabold" charset="0"/>
              </a:rPr>
              <a:t>I ceturkšņa</a:t>
            </a:r>
            <a:endParaRPr lang="en-US" sz="20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Open Sans Extrabold" charset="0"/>
              <a:cs typeface="Open Sans Extrabold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71464" y="4970060"/>
            <a:ext cx="2394404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 algn="ctr"/>
            <a:r>
              <a:rPr lang="lv-LV">
                <a:latin typeface="+mj-lt"/>
              </a:rPr>
              <a:t>7. Vēlamo algu aprēķini, budžeta pieprasījuma sagatavošana</a:t>
            </a:r>
            <a:endParaRPr lang="lv-LV"/>
          </a:p>
        </p:txBody>
      </p:sp>
      <p:sp>
        <p:nvSpPr>
          <p:cNvPr id="28" name="TextBox 27"/>
          <p:cNvSpPr txBox="1"/>
          <p:nvPr/>
        </p:nvSpPr>
        <p:spPr>
          <a:xfrm>
            <a:off x="7359885" y="4970061"/>
            <a:ext cx="2394404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lv-LV">
                <a:latin typeface="+mj-lt"/>
                <a:ea typeface="Open Sans Extrabold" charset="0"/>
                <a:cs typeface="Open Sans Extrabold" charset="0"/>
              </a:rPr>
              <a:t>9. Pakāpeniski algu pieaugumi atbilstoši pieauguma plānam</a:t>
            </a:r>
            <a:endParaRPr lang="en-US" b="1">
              <a:latin typeface="+mj-lt"/>
              <a:ea typeface="Open Sans Extrabold" charset="0"/>
              <a:cs typeface="Open Sans Extrabold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391" y="3198167"/>
            <a:ext cx="2323416" cy="9233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 algn="ctr"/>
            <a:r>
              <a:rPr lang="lv-LV">
                <a:latin typeface="+mj-lt"/>
              </a:rPr>
              <a:t>6. Algu izmaiņas esošā budžeta ietvaros</a:t>
            </a:r>
            <a:endParaRPr lang="lv-LV"/>
          </a:p>
        </p:txBody>
      </p:sp>
      <p:sp>
        <p:nvSpPr>
          <p:cNvPr id="31" name="TextBox 30"/>
          <p:cNvSpPr txBox="1"/>
          <p:nvPr/>
        </p:nvSpPr>
        <p:spPr>
          <a:xfrm>
            <a:off x="9750624" y="2944626"/>
            <a:ext cx="2406956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lv-LV">
                <a:latin typeface="+mj-lt"/>
                <a:ea typeface="Open Sans Light" charset="0"/>
                <a:cs typeface="Open Sans Light" charset="0"/>
              </a:rPr>
              <a:t>10. Sistēmas monitorings, pārskatīšana, pilnveidošana</a:t>
            </a:r>
            <a:endParaRPr lang="en-US">
              <a:latin typeface="+mj-lt"/>
              <a:ea typeface="Open Sans Light" charset="0"/>
              <a:cs typeface="Open Sans Light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A966F2-B180-41CC-BB85-9E59BBCD112A}"/>
              </a:ext>
            </a:extLst>
          </p:cNvPr>
          <p:cNvSpPr txBox="1"/>
          <p:nvPr/>
        </p:nvSpPr>
        <p:spPr>
          <a:xfrm>
            <a:off x="4809105" y="2935995"/>
            <a:ext cx="25439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lv-LV">
                <a:latin typeface="+mj-lt"/>
              </a:rPr>
              <a:t>8. Budžeta pieprasījuma izvērtēšana, apstiprināšana</a:t>
            </a:r>
            <a:endParaRPr lang="lv-LV"/>
          </a:p>
        </p:txBody>
      </p:sp>
      <p:sp>
        <p:nvSpPr>
          <p:cNvPr id="34" name="Title 3">
            <a:extLst>
              <a:ext uri="{FF2B5EF4-FFF2-40B4-BE49-F238E27FC236}">
                <a16:creationId xmlns:a16="http://schemas.microsoft.com/office/drawing/2014/main" id="{AE037CC4-85F7-4009-8B67-F2DC5929F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04" y="925769"/>
            <a:ext cx="6571273" cy="1143000"/>
          </a:xfrm>
        </p:spPr>
        <p:txBody>
          <a:bodyPr>
            <a:normAutofit/>
          </a:bodyPr>
          <a:lstStyle/>
          <a:p>
            <a:r>
              <a:rPr lang="lv-LV" sz="4000">
                <a:latin typeface="Arial Black" panose="020B0A04020102020204" pitchFamily="34" charset="0"/>
              </a:rPr>
              <a:t>Tālākie soļi 2/2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C4BD6F-B7CA-4ADF-A50C-6D2A93D29F53}"/>
              </a:ext>
            </a:extLst>
          </p:cNvPr>
          <p:cNvSpPr txBox="1"/>
          <p:nvPr/>
        </p:nvSpPr>
        <p:spPr>
          <a:xfrm>
            <a:off x="2573860" y="3469770"/>
            <a:ext cx="2069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Open Sans Extrabold" charset="0"/>
                <a:cs typeface="Open Sans Extrabold" charset="0"/>
              </a:rPr>
              <a:t>2023. gada I, II ceturksnis – </a:t>
            </a:r>
            <a:endParaRPr lang="en-US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Open Sans Extrabold" charset="0"/>
              <a:cs typeface="Open Sans Extrabold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42E9E6-04E8-40CC-8307-D18C22A1F42C}"/>
              </a:ext>
            </a:extLst>
          </p:cNvPr>
          <p:cNvSpPr txBox="1"/>
          <p:nvPr/>
        </p:nvSpPr>
        <p:spPr>
          <a:xfrm>
            <a:off x="4928509" y="4970060"/>
            <a:ext cx="2069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Open Sans Extrabold" charset="0"/>
                <a:cs typeface="Open Sans Extrabold" charset="0"/>
              </a:rPr>
              <a:t>2023. gada II - III ceturksnis</a:t>
            </a:r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Open Sans Extrabold" charset="0"/>
              <a:cs typeface="Open Sans Extrabold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Arrow Sign">
                <a:extLst>
                  <a:ext uri="{FF2B5EF4-FFF2-40B4-BE49-F238E27FC236}">
                    <a16:creationId xmlns:a16="http://schemas.microsoft.com/office/drawing/2014/main" id="{9F238DC5-D5D5-4A7A-8559-E5B2CFC125E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383442" y="466989"/>
              <a:ext cx="2081460" cy="2765774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081460" cy="2765774"/>
                    </a:xfrm>
                    <a:prstGeom prst="rect">
                      <a:avLst/>
                    </a:prstGeom>
                  </am3d:spPr>
                  <am3d:camera>
                    <am3d:pos x="0" y="0" z="5923127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45309" d="1000000"/>
                    <am3d:preTrans dx="-2900320" dy="-18000000" dz="-1398126"/>
                    <am3d:scale>
                      <am3d:sx n="1000000" d="1000000"/>
                      <am3d:sy n="1000000" d="1000000"/>
                      <am3d:sz n="1000000" d="1000000"/>
                    </am3d:scale>
                    <am3d:rot ax="-298244" ay="1301792" az="-110494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56414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Arrow Sign">
                <a:extLst>
                  <a:ext uri="{FF2B5EF4-FFF2-40B4-BE49-F238E27FC236}">
                    <a16:creationId xmlns:a16="http://schemas.microsoft.com/office/drawing/2014/main" id="{9F238DC5-D5D5-4A7A-8559-E5B2CFC125E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83442" y="466989"/>
                <a:ext cx="2081460" cy="276577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380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30" grpId="0"/>
      <p:bldP spid="31" grpId="0"/>
      <p:bldP spid="33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0DFF1-9CE0-478B-8587-158C81C56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26433"/>
            <a:ext cx="10972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lv-LV" sz="4800" b="1" dirty="0">
                <a:latin typeface="+mj-lt"/>
              </a:rPr>
              <a:t>Liels paldies par uzmanību ! </a:t>
            </a:r>
          </a:p>
          <a:p>
            <a:pPr marL="0" indent="0">
              <a:buNone/>
            </a:pPr>
            <a:r>
              <a:rPr lang="lv-LV" dirty="0"/>
              <a:t>Kontakti un papildus informācija:</a:t>
            </a:r>
          </a:p>
          <a:p>
            <a:pPr marL="0" indent="0">
              <a:buNone/>
            </a:pPr>
            <a:r>
              <a:rPr lang="lv-LV" sz="3200" dirty="0"/>
              <a:t>Mājas lapa: </a:t>
            </a:r>
            <a:r>
              <a:rPr lang="lv-LV" sz="2800" dirty="0">
                <a:hlinkClick r:id="rId3"/>
              </a:rPr>
              <a:t>https://www.mk.gov.lv/lv/atlidziba-un-nodarbinatie</a:t>
            </a:r>
            <a:r>
              <a:rPr lang="lv-LV" sz="2800" dirty="0"/>
              <a:t> </a:t>
            </a:r>
          </a:p>
          <a:p>
            <a:pPr marL="0" indent="0">
              <a:buNone/>
            </a:pPr>
            <a:r>
              <a:rPr lang="lv-LV" dirty="0"/>
              <a:t> </a:t>
            </a:r>
            <a:r>
              <a:rPr lang="lv-LV" sz="3200" dirty="0"/>
              <a:t>Jautājumi:</a:t>
            </a:r>
            <a:r>
              <a:rPr lang="lv-LV" dirty="0"/>
              <a:t>  </a:t>
            </a:r>
            <a:r>
              <a:rPr lang="lv-LV" sz="2800" dirty="0">
                <a:hlinkClick r:id="rId4"/>
              </a:rPr>
              <a:t>cilvekresursi@mk.gov.lv</a:t>
            </a:r>
            <a:r>
              <a:rPr lang="lv-LV" sz="2800" dirty="0"/>
              <a:t> </a:t>
            </a:r>
          </a:p>
          <a:p>
            <a:pPr marL="0" indent="0">
              <a:buNone/>
            </a:pPr>
            <a:r>
              <a:rPr lang="lv-LV" sz="3200" dirty="0" err="1"/>
              <a:t>Tel</a:t>
            </a:r>
            <a:r>
              <a:rPr lang="lv-LV" sz="3200" dirty="0"/>
              <a:t> 67082983; 67082984; 67082985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8AFF1-A555-4857-9CBE-86F121E20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6492-1592-422C-9D13-101A8BD3A2C7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77052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7F580-8B55-4C0F-871E-B7A6EB76F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290" y="381000"/>
            <a:ext cx="9262110" cy="1036643"/>
          </a:xfrm>
        </p:spPr>
        <p:txBody>
          <a:bodyPr/>
          <a:lstStyle/>
          <a:p>
            <a:r>
              <a:rPr lang="lv-LV" dirty="0">
                <a:solidFill>
                  <a:srgbClr val="9D2235"/>
                </a:solidFill>
              </a:rPr>
              <a:t>Problēmas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4792-BF08-4B4B-9A44-54F023161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1" y="1417644"/>
            <a:ext cx="11612880" cy="5059356"/>
          </a:xfrm>
        </p:spPr>
        <p:txBody>
          <a:bodyPr>
            <a:normAutofit/>
          </a:bodyPr>
          <a:lstStyle/>
          <a:p>
            <a:r>
              <a:rPr lang="lv-LV" dirty="0">
                <a:latin typeface="+mj-lt"/>
              </a:rPr>
              <a:t>Atlīdzības sistēma nav pārskatītā kopš 2010.gada;</a:t>
            </a:r>
          </a:p>
          <a:p>
            <a:r>
              <a:rPr lang="lv-LV" dirty="0">
                <a:latin typeface="+mj-lt"/>
              </a:rPr>
              <a:t>Nav iespējams piesaistīt kvalificētus darbiniekus; </a:t>
            </a:r>
          </a:p>
          <a:p>
            <a:r>
              <a:rPr lang="lv-LV" dirty="0">
                <a:latin typeface="+mj-lt"/>
              </a:rPr>
              <a:t>Valsts pārvaldē atalgojums augstākajiem vadītājiem ir līdz pat 38% zemāks kā privātajā sektorā</a:t>
            </a:r>
          </a:p>
          <a:p>
            <a:pPr marL="0" indent="0">
              <a:buNone/>
            </a:pPr>
            <a:endParaRPr lang="lv-LV" dirty="0">
              <a:latin typeface="+mj-lt"/>
            </a:endParaRPr>
          </a:p>
          <a:p>
            <a:pPr marL="0" indent="0">
              <a:buNone/>
            </a:pPr>
            <a:endParaRPr lang="lv-LV" dirty="0">
              <a:highlight>
                <a:srgbClr val="FFFF00"/>
              </a:highlight>
              <a:latin typeface="+mj-lt"/>
            </a:endParaRPr>
          </a:p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808AE-0D57-413A-8EBD-D07E6F585BA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1302-5A83-435F-ACC8-74594750E953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253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66D60-3980-44B2-8C9D-E50515BAA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76" y="118587"/>
            <a:ext cx="11572557" cy="580800"/>
          </a:xfrm>
        </p:spPr>
        <p:txBody>
          <a:bodyPr>
            <a:normAutofit fontScale="90000"/>
          </a:bodyPr>
          <a:lstStyle/>
          <a:p>
            <a:r>
              <a:rPr lang="lv-LV" sz="2000" b="1" dirty="0">
                <a:solidFill>
                  <a:srgbClr val="000000"/>
                </a:solidFill>
                <a:ea typeface="Verdana" panose="020B0604030504040204" pitchFamily="34" charset="0"/>
              </a:rPr>
              <a:t>Darba samaksa valsts pārvaldes iestādēs salīdzinājumā darba samaksu privātajā sektorā vidēji mēnesī 2020. gadā</a:t>
            </a:r>
            <a:endParaRPr lang="lv-LV" sz="2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252A94-2153-4BB6-AE0D-4E8AF87FB7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3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0911AA-D247-48F8-BF48-1DC81CBE0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1" y="408987"/>
            <a:ext cx="11659643" cy="555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42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7188A-7BEC-40C0-B168-70E717B6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830" y="381000"/>
            <a:ext cx="9513570" cy="1036643"/>
          </a:xfrm>
        </p:spPr>
        <p:txBody>
          <a:bodyPr/>
          <a:lstStyle/>
          <a:p>
            <a:r>
              <a:rPr lang="lv-LV" dirty="0">
                <a:solidFill>
                  <a:srgbClr val="9D2235"/>
                </a:solidFill>
              </a:rPr>
              <a:t>Sekas 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1FC94-CB42-43EC-90C7-B0F09C203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1382853"/>
            <a:ext cx="11614150" cy="2224644"/>
          </a:xfrm>
        </p:spPr>
        <p:txBody>
          <a:bodyPr>
            <a:normAutofit/>
          </a:bodyPr>
          <a:lstStyle/>
          <a:p>
            <a:r>
              <a:rPr lang="lv-LV" sz="2200" dirty="0"/>
              <a:t>Liela darbinieku mainība, lieli resursu ieguldījumi jaunu darbinieku atlasē un apmācībā, taču </a:t>
            </a:r>
            <a:r>
              <a:rPr lang="lv-LV" sz="2200" b="1" dirty="0"/>
              <a:t>līdz pat 1/3 nodarbināto zaudējam nekonkurētspējīga atalgojuma dēļ</a:t>
            </a:r>
            <a:r>
              <a:rPr lang="lv-LV" sz="2200" dirty="0"/>
              <a:t>;</a:t>
            </a:r>
          </a:p>
          <a:p>
            <a:r>
              <a:rPr lang="lv-LV" sz="2200" dirty="0"/>
              <a:t>Zūd institucionālā atmiņa;</a:t>
            </a:r>
          </a:p>
          <a:p>
            <a:r>
              <a:rPr lang="lv-LV" sz="2200" dirty="0"/>
              <a:t>Risks valsts pārvaldes darba kvalitātei. </a:t>
            </a:r>
            <a:endParaRPr lang="lv-LV" sz="2200" strike="sngStrike" dirty="0"/>
          </a:p>
          <a:p>
            <a:endParaRPr lang="lv-LV" dirty="0"/>
          </a:p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F01ED-F80C-44A1-9CC4-EC9EBAD91D7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1302-5A83-435F-ACC8-74594750E953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6D939B-10F1-4104-A3FE-AAE6A885BF13}"/>
              </a:ext>
            </a:extLst>
          </p:cNvPr>
          <p:cNvSpPr txBox="1"/>
          <p:nvPr/>
        </p:nvSpPr>
        <p:spPr>
          <a:xfrm>
            <a:off x="251460" y="3488720"/>
            <a:ext cx="11534140" cy="1477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Kopējais izpildvaras darbs, spēja kvalitatīvi pildīt valdības un parlamenta dotos uzdevumus tiešā veidā ir saistīta ar ierēdņu un citu publiskajā sektorā nodarbināto profesionalitāti un kvalifikāciju (vai tās trūkumu). </a:t>
            </a:r>
          </a:p>
          <a:p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28494A-3DA3-451A-826B-9F8B030AF0E1}"/>
              </a:ext>
            </a:extLst>
          </p:cNvPr>
          <p:cNvSpPr txBox="1"/>
          <p:nvPr/>
        </p:nvSpPr>
        <p:spPr>
          <a:xfrm>
            <a:off x="526336" y="5289519"/>
            <a:ext cx="10984387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lv-LV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Vai zemi atalgotā un augstas atbildības amatā valsts vai pašvaldību iestāde var iegūt nozares profesionāli? Atbilde ir – NĒ!!!!.</a:t>
            </a:r>
            <a:endParaRPr lang="lv-LV" sz="3000" dirty="0"/>
          </a:p>
        </p:txBody>
      </p:sp>
    </p:spTree>
    <p:extLst>
      <p:ext uri="{BB962C8B-B14F-4D97-AF65-F5344CB8AC3E}">
        <p14:creationId xmlns:p14="http://schemas.microsoft.com/office/powerpoint/2010/main" val="3264039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4DA53-543C-462B-9935-E1952D07D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0" y="327672"/>
            <a:ext cx="8128000" cy="1036643"/>
          </a:xfrm>
        </p:spPr>
        <p:txBody>
          <a:bodyPr/>
          <a:lstStyle/>
          <a:p>
            <a:pPr algn="r"/>
            <a:r>
              <a:rPr lang="lv-LV" b="1" dirty="0">
                <a:solidFill>
                  <a:schemeClr val="accent2">
                    <a:lumMod val="75000"/>
                  </a:schemeClr>
                </a:solidFill>
              </a:rPr>
              <a:t>Mērķis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2DB0D7-64A3-4369-958A-659DDBEC598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6C6AAA7-1363-4528-93E2-E17979AE9F3D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9B0BEA5-261C-4719-A642-6BE5100BB9AB}"/>
              </a:ext>
            </a:extLst>
          </p:cNvPr>
          <p:cNvGraphicFramePr/>
          <p:nvPr/>
        </p:nvGraphicFramePr>
        <p:xfrm>
          <a:off x="304800" y="937031"/>
          <a:ext cx="11887200" cy="5814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1083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0D8E7-47A1-4639-A334-A6EA93412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71" y="273305"/>
            <a:ext cx="11752522" cy="1143000"/>
          </a:xfrm>
        </p:spPr>
        <p:txBody>
          <a:bodyPr>
            <a:noAutofit/>
          </a:bodyPr>
          <a:lstStyle/>
          <a:p>
            <a:r>
              <a:rPr lang="lv-LV" altLang="lv-LV" sz="2400">
                <a:latin typeface="Arial Black" panose="020B0A04020102020204" pitchFamily="34" charset="0"/>
              </a:rPr>
              <a:t> Varas atzaru līdzsvarošana: </a:t>
            </a:r>
            <a:br>
              <a:rPr lang="lv-LV" altLang="lv-LV" sz="2400">
                <a:latin typeface="Arial Black" panose="020B0A04020102020204" pitchFamily="34" charset="0"/>
              </a:rPr>
            </a:br>
            <a:r>
              <a:rPr lang="lv-LV" altLang="lv-LV" sz="2400">
                <a:solidFill>
                  <a:schemeClr val="accent1"/>
                </a:solidFill>
                <a:latin typeface="Arial Black" panose="020B0A04020102020204" pitchFamily="34" charset="0"/>
              </a:rPr>
              <a:t>augstāko amatpersonu algu</a:t>
            </a:r>
            <a:r>
              <a:rPr lang="lv-LV" sz="2400">
                <a:solidFill>
                  <a:schemeClr val="accent1"/>
                </a:solidFill>
                <a:latin typeface="Arial Black" panose="020B0A04020102020204" pitchFamily="34" charset="0"/>
              </a:rPr>
              <a:t> koeficienti likumprojektā</a:t>
            </a:r>
            <a:br>
              <a:rPr lang="lv-LV" sz="2400"/>
            </a:br>
            <a:br>
              <a:rPr lang="lv-LV" altLang="lv-LV" sz="2400">
                <a:latin typeface="Arial Black" panose="020B0A04020102020204" pitchFamily="34" charset="0"/>
              </a:rPr>
            </a:br>
            <a:endParaRPr lang="lv-LV" sz="24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53B66D-C1DC-4283-9226-3F72F930B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289" y="6356351"/>
            <a:ext cx="2844800" cy="365125"/>
          </a:xfrm>
        </p:spPr>
        <p:txBody>
          <a:bodyPr/>
          <a:lstStyle/>
          <a:p>
            <a:fld id="{D21222CA-D546-4B97-9092-85F4122C190B}" type="slidenum">
              <a:rPr lang="lv-LV" smtClean="0"/>
              <a:t>6</a:t>
            </a:fld>
            <a:endParaRPr lang="lv-LV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7EF8163-0287-4B4E-B901-D015AA31A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386522"/>
              </p:ext>
            </p:extLst>
          </p:nvPr>
        </p:nvGraphicFramePr>
        <p:xfrm>
          <a:off x="115236" y="938803"/>
          <a:ext cx="11867757" cy="476966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084010">
                  <a:extLst>
                    <a:ext uri="{9D8B030D-6E8A-4147-A177-3AD203B41FA5}">
                      <a16:colId xmlns:a16="http://schemas.microsoft.com/office/drawing/2014/main" val="2847588968"/>
                    </a:ext>
                  </a:extLst>
                </a:gridCol>
                <a:gridCol w="1833541">
                  <a:extLst>
                    <a:ext uri="{9D8B030D-6E8A-4147-A177-3AD203B41FA5}">
                      <a16:colId xmlns:a16="http://schemas.microsoft.com/office/drawing/2014/main" val="255167690"/>
                    </a:ext>
                  </a:extLst>
                </a:gridCol>
                <a:gridCol w="2542402">
                  <a:extLst>
                    <a:ext uri="{9D8B030D-6E8A-4147-A177-3AD203B41FA5}">
                      <a16:colId xmlns:a16="http://schemas.microsoft.com/office/drawing/2014/main" val="2860863532"/>
                    </a:ext>
                  </a:extLst>
                </a:gridCol>
                <a:gridCol w="2179955">
                  <a:extLst>
                    <a:ext uri="{9D8B030D-6E8A-4147-A177-3AD203B41FA5}">
                      <a16:colId xmlns:a16="http://schemas.microsoft.com/office/drawing/2014/main" val="1031206744"/>
                    </a:ext>
                  </a:extLst>
                </a:gridCol>
                <a:gridCol w="2153344">
                  <a:extLst>
                    <a:ext uri="{9D8B030D-6E8A-4147-A177-3AD203B41FA5}">
                      <a16:colId xmlns:a16="http://schemas.microsoft.com/office/drawing/2014/main" val="1351054551"/>
                    </a:ext>
                  </a:extLst>
                </a:gridCol>
                <a:gridCol w="2074505">
                  <a:extLst>
                    <a:ext uri="{9D8B030D-6E8A-4147-A177-3AD203B41FA5}">
                      <a16:colId xmlns:a16="http://schemas.microsoft.com/office/drawing/2014/main" val="3186296889"/>
                    </a:ext>
                  </a:extLst>
                </a:gridCol>
              </a:tblGrid>
              <a:tr h="536495">
                <a:tc>
                  <a:txBody>
                    <a:bodyPr/>
                    <a:lstStyle/>
                    <a:p>
                      <a:r>
                        <a:rPr lang="lv-LV" sz="1400">
                          <a:latin typeface="+mj-lt"/>
                        </a:rPr>
                        <a:t>Līmenis 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lv-LV" altLang="lv-LV" sz="1400">
                          <a:latin typeface="+mj-lt"/>
                        </a:rPr>
                        <a:t>Amatpersonas</a:t>
                      </a:r>
                      <a:endParaRPr lang="lv-LV" sz="140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495084"/>
                  </a:ext>
                </a:extLst>
              </a:tr>
              <a:tr h="1058292">
                <a:tc>
                  <a:txBody>
                    <a:bodyPr/>
                    <a:lstStyle/>
                    <a:p>
                      <a:pPr algn="ctr"/>
                      <a:r>
                        <a:rPr lang="lv-LV" sz="1400">
                          <a:latin typeface="+mj-lt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>
                          <a:latin typeface="+mj-lt"/>
                        </a:rPr>
                        <a:t>Valsts prezidents </a:t>
                      </a:r>
                      <a:r>
                        <a:rPr lang="lv-LV" sz="1400" b="1">
                          <a:solidFill>
                            <a:schemeClr val="accent2"/>
                          </a:solidFill>
                          <a:latin typeface="+mj-lt"/>
                        </a:rPr>
                        <a:t>7  (7177 €)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>
                          <a:latin typeface="+mj-lt"/>
                        </a:rPr>
                        <a:t>Saeimas priekšsēdētājs* </a:t>
                      </a:r>
                    </a:p>
                    <a:p>
                      <a:pPr algn="ctr"/>
                      <a:r>
                        <a:rPr lang="lv-LV" sz="1400" b="1">
                          <a:solidFill>
                            <a:schemeClr val="accent2"/>
                          </a:solidFill>
                          <a:latin typeface="+mj-lt"/>
                        </a:rPr>
                        <a:t>7 </a:t>
                      </a:r>
                      <a:r>
                        <a:rPr lang="lv-LV" sz="1400" b="1" kern="1200">
                          <a:solidFill>
                            <a:schemeClr val="accent2"/>
                          </a:solidFill>
                          <a:latin typeface="+mj-lt"/>
                        </a:rPr>
                        <a:t>(7177 €)</a:t>
                      </a:r>
                      <a:endParaRPr lang="lv-LV" sz="1400" b="1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>
                          <a:latin typeface="+mj-lt"/>
                        </a:rPr>
                        <a:t>Ministru prezidents**</a:t>
                      </a:r>
                    </a:p>
                    <a:p>
                      <a:pPr algn="ctr"/>
                      <a:r>
                        <a:rPr lang="lv-LV" sz="1400" b="1">
                          <a:solidFill>
                            <a:schemeClr val="accent2"/>
                          </a:solidFill>
                          <a:latin typeface="+mj-lt"/>
                        </a:rPr>
                        <a:t>7 </a:t>
                      </a:r>
                      <a:r>
                        <a:rPr lang="lv-LV" sz="1400" b="1" kern="1200">
                          <a:solidFill>
                            <a:schemeClr val="accent2"/>
                          </a:solidFill>
                          <a:latin typeface="+mj-lt"/>
                        </a:rPr>
                        <a:t>(7177 €)</a:t>
                      </a:r>
                      <a:endParaRPr lang="lv-LV" sz="1400" b="1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>
                          <a:latin typeface="+mj-lt"/>
                        </a:rPr>
                        <a:t>Satversmes tiesas (ST)  priekšsēdētājs  </a:t>
                      </a:r>
                    </a:p>
                    <a:p>
                      <a:pPr algn="ctr"/>
                      <a:r>
                        <a:rPr lang="lv-LV" sz="1400" b="1">
                          <a:solidFill>
                            <a:schemeClr val="accent2"/>
                          </a:solidFill>
                          <a:latin typeface="+mj-lt"/>
                        </a:rPr>
                        <a:t>7 </a:t>
                      </a:r>
                      <a:r>
                        <a:rPr lang="lv-LV" sz="1400" b="1" kern="1200">
                          <a:solidFill>
                            <a:schemeClr val="accent2"/>
                          </a:solidFill>
                          <a:latin typeface="+mj-lt"/>
                        </a:rPr>
                        <a:t>(7177 €)</a:t>
                      </a:r>
                      <a:endParaRPr lang="lv-LV" sz="1400" b="1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>
                          <a:latin typeface="+mj-lt"/>
                        </a:rPr>
                        <a:t>Augstākās tiesas (AT) priekšsēdētājs </a:t>
                      </a:r>
                    </a:p>
                    <a:p>
                      <a:pPr algn="ctr"/>
                      <a:r>
                        <a:rPr lang="lv-LV" sz="1400" b="1">
                          <a:solidFill>
                            <a:schemeClr val="accent2"/>
                          </a:solidFill>
                          <a:latin typeface="+mj-lt"/>
                        </a:rPr>
                        <a:t>7 </a:t>
                      </a:r>
                      <a:r>
                        <a:rPr lang="lv-LV" sz="1400" b="1" kern="1200">
                          <a:solidFill>
                            <a:schemeClr val="accent2"/>
                          </a:solidFill>
                          <a:latin typeface="+mj-lt"/>
                        </a:rPr>
                        <a:t>(7177 €)</a:t>
                      </a:r>
                      <a:endParaRPr lang="lv-LV" sz="1400" b="1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596895"/>
                  </a:ext>
                </a:extLst>
              </a:tr>
              <a:tr h="1058292">
                <a:tc>
                  <a:txBody>
                    <a:bodyPr/>
                    <a:lstStyle/>
                    <a:p>
                      <a:pPr algn="ctr"/>
                      <a:r>
                        <a:rPr lang="lv-LV" sz="1400">
                          <a:latin typeface="+mj-lt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kern="1200">
                          <a:solidFill>
                            <a:schemeClr val="tx1"/>
                          </a:solidFill>
                          <a:latin typeface="+mj-lt"/>
                        </a:rPr>
                        <a:t>Valsts kontrolieris </a:t>
                      </a:r>
                    </a:p>
                    <a:p>
                      <a:pPr algn="ctr"/>
                      <a:r>
                        <a:rPr lang="lv-LV" sz="1400" b="1" kern="1200">
                          <a:solidFill>
                            <a:schemeClr val="accent2"/>
                          </a:solidFill>
                          <a:latin typeface="+mj-lt"/>
                        </a:rPr>
                        <a:t>6,2 (6357 €)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kern="1200">
                          <a:solidFill>
                            <a:schemeClr val="tx1"/>
                          </a:solidFill>
                          <a:latin typeface="+mj-lt"/>
                        </a:rPr>
                        <a:t>Tiesībsargs </a:t>
                      </a:r>
                    </a:p>
                    <a:p>
                      <a:pPr algn="ctr"/>
                      <a:r>
                        <a:rPr lang="lv-LV" sz="1400" b="1" kern="1200">
                          <a:solidFill>
                            <a:schemeClr val="accent2"/>
                          </a:solidFill>
                          <a:latin typeface="+mj-lt"/>
                        </a:rPr>
                        <a:t>6,2 (6357 €)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>
                          <a:latin typeface="+mj-lt"/>
                        </a:rPr>
                        <a:t>Ministri **</a:t>
                      </a:r>
                    </a:p>
                    <a:p>
                      <a:pPr algn="ctr"/>
                      <a:r>
                        <a:rPr lang="lv-LV" sz="1400" b="1">
                          <a:solidFill>
                            <a:schemeClr val="accent2"/>
                          </a:solidFill>
                          <a:latin typeface="+mj-lt"/>
                        </a:rPr>
                        <a:t>6,2 </a:t>
                      </a:r>
                      <a:r>
                        <a:rPr lang="lv-LV" sz="1400" b="1" kern="1200">
                          <a:solidFill>
                            <a:schemeClr val="accent2"/>
                          </a:solidFill>
                          <a:latin typeface="+mj-lt"/>
                        </a:rPr>
                        <a:t>(6357 €)</a:t>
                      </a:r>
                      <a:endParaRPr lang="lv-LV" sz="1400" b="1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lv-LV" sz="1400" b="1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>
                          <a:solidFill>
                            <a:schemeClr val="tx1"/>
                          </a:solidFill>
                          <a:latin typeface="+mj-lt"/>
                        </a:rPr>
                        <a:t>Ģenerālprokurs</a:t>
                      </a:r>
                      <a:r>
                        <a:rPr lang="lv-LV" sz="1400" b="1">
                          <a:solidFill>
                            <a:srgbClr val="FF0000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algn="ctr"/>
                      <a:r>
                        <a:rPr lang="lv-LV" sz="1400" b="1">
                          <a:solidFill>
                            <a:schemeClr val="accent2"/>
                          </a:solidFill>
                          <a:latin typeface="+mj-lt"/>
                        </a:rPr>
                        <a:t>6,7 </a:t>
                      </a:r>
                      <a:r>
                        <a:rPr lang="lv-LV" sz="1400" b="1" kern="1200">
                          <a:solidFill>
                            <a:schemeClr val="accent2"/>
                          </a:solidFill>
                          <a:latin typeface="+mj-lt"/>
                        </a:rPr>
                        <a:t>(6869 €)</a:t>
                      </a:r>
                      <a:endParaRPr lang="lv-LV" sz="1400" b="1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4524814"/>
                  </a:ext>
                </a:extLst>
              </a:tr>
              <a:tr h="1366961">
                <a:tc>
                  <a:txBody>
                    <a:bodyPr/>
                    <a:lstStyle/>
                    <a:p>
                      <a:pPr algn="ctr"/>
                      <a:r>
                        <a:rPr lang="lv-LV" sz="1400">
                          <a:latin typeface="+mj-lt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kern="1200">
                          <a:solidFill>
                            <a:schemeClr val="tx1"/>
                          </a:solidFill>
                          <a:latin typeface="+mj-lt"/>
                        </a:rPr>
                        <a:t>Valsts kontroles padomes loceklis </a:t>
                      </a:r>
                    </a:p>
                    <a:p>
                      <a:pPr algn="ctr"/>
                      <a:r>
                        <a:rPr lang="lv-LV" sz="1400" b="1" kern="1200">
                          <a:solidFill>
                            <a:schemeClr val="accent2"/>
                          </a:solidFill>
                          <a:latin typeface="+mj-lt"/>
                        </a:rPr>
                        <a:t>5,0 (5126 €)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lv-LV" sz="1400" strike="sngStrike" baseline="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400" b="1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kern="1200" dirty="0">
                          <a:solidFill>
                            <a:schemeClr val="tx1"/>
                          </a:solidFill>
                          <a:latin typeface="+mj-lt"/>
                        </a:rPr>
                        <a:t>ST priekšsēdētāja vietnieks </a:t>
                      </a:r>
                    </a:p>
                    <a:p>
                      <a:pPr algn="ctr"/>
                      <a:r>
                        <a:rPr lang="lv-LV" sz="1400" b="1" kern="1200" dirty="0">
                          <a:solidFill>
                            <a:schemeClr val="accent2"/>
                          </a:solidFill>
                          <a:latin typeface="+mj-lt"/>
                        </a:rPr>
                        <a:t>6,0 (6152 €)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kern="1200" dirty="0">
                          <a:solidFill>
                            <a:schemeClr val="tx1"/>
                          </a:solidFill>
                          <a:latin typeface="+mj-lt"/>
                        </a:rPr>
                        <a:t>AT departamenta priekšsēdētājs </a:t>
                      </a:r>
                    </a:p>
                    <a:p>
                      <a:pPr algn="ctr"/>
                      <a:r>
                        <a:rPr lang="lv-LV" sz="1400" b="1" kern="1200" dirty="0">
                          <a:solidFill>
                            <a:schemeClr val="accent2"/>
                          </a:solidFill>
                          <a:latin typeface="+mj-lt"/>
                        </a:rPr>
                        <a:t>5,3 (5434 €)</a:t>
                      </a:r>
                      <a:endParaRPr lang="lv-LV" sz="1400" b="1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79705"/>
                  </a:ext>
                </a:extLst>
              </a:tr>
              <a:tr h="749624">
                <a:tc>
                  <a:txBody>
                    <a:bodyPr/>
                    <a:lstStyle/>
                    <a:p>
                      <a:pPr algn="ctr"/>
                      <a:r>
                        <a:rPr lang="lv-LV" sz="1400">
                          <a:latin typeface="+mj-lt"/>
                        </a:rPr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lv-LV" sz="140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lv-LV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kern="1200" dirty="0">
                          <a:solidFill>
                            <a:schemeClr val="tx1"/>
                          </a:solidFill>
                          <a:latin typeface="+mj-lt"/>
                        </a:rPr>
                        <a:t>Valsts sekretārs                                                                </a:t>
                      </a:r>
                      <a:r>
                        <a:rPr lang="lv-LV" sz="1400" b="1" kern="1200" dirty="0">
                          <a:solidFill>
                            <a:schemeClr val="accent2"/>
                          </a:solidFill>
                          <a:latin typeface="+mj-lt"/>
                        </a:rPr>
                        <a:t>Līdz 5,262 (5395 €)</a:t>
                      </a:r>
                    </a:p>
                    <a:p>
                      <a:pPr algn="ctr"/>
                      <a:r>
                        <a:rPr lang="lv-LV" sz="1400" b="1" kern="1200" dirty="0">
                          <a:solidFill>
                            <a:schemeClr val="accent2"/>
                          </a:solidFill>
                          <a:latin typeface="+mj-lt"/>
                        </a:rPr>
                        <a:t>(viduspunkts)</a:t>
                      </a:r>
                      <a:endParaRPr lang="lv-LV" sz="1400" b="1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lv-LV" sz="1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lv-LV" sz="1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49547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40C1439-CA02-4C5B-A713-71E63C3EC932}"/>
              </a:ext>
            </a:extLst>
          </p:cNvPr>
          <p:cNvSpPr txBox="1"/>
          <p:nvPr/>
        </p:nvSpPr>
        <p:spPr>
          <a:xfrm>
            <a:off x="622523" y="5954497"/>
            <a:ext cx="4760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/>
              <a:t>* Piemēros ar brīdi, kad tiks ievēlēta 14. Saeima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FBC7A6-CF89-459D-A0A4-85FDAE3889F8}"/>
              </a:ext>
            </a:extLst>
          </p:cNvPr>
          <p:cNvSpPr txBox="1"/>
          <p:nvPr/>
        </p:nvSpPr>
        <p:spPr>
          <a:xfrm>
            <a:off x="5259986" y="5958887"/>
            <a:ext cx="6529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/>
              <a:t>**Piemēros ar brīdi, kad 14. Saeima izteiks uzticību jaunajai valdībai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9B2555-5C7A-4A10-8605-0CE6123BD0A9}"/>
              </a:ext>
            </a:extLst>
          </p:cNvPr>
          <p:cNvSpPr txBox="1"/>
          <p:nvPr/>
        </p:nvSpPr>
        <p:spPr>
          <a:xfrm>
            <a:off x="1005840" y="6417827"/>
            <a:ext cx="9470571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1600" b="1" dirty="0">
                <a:solidFill>
                  <a:schemeClr val="tx1"/>
                </a:solidFill>
                <a:latin typeface="+mj-lt"/>
              </a:rPr>
              <a:t>7177 u.c. €: mēnešalgas apmērs 2021. gadam, kad bāzes alga ir 1025,29 €</a:t>
            </a:r>
            <a:endParaRPr lang="lv-LV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6274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0D8E7-47A1-4639-A334-A6EA93412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71" y="273305"/>
            <a:ext cx="11752522" cy="1143000"/>
          </a:xfrm>
        </p:spPr>
        <p:txBody>
          <a:bodyPr>
            <a:noAutofit/>
          </a:bodyPr>
          <a:lstStyle/>
          <a:p>
            <a:br>
              <a:rPr lang="lv-LV" altLang="lv-LV" sz="2400">
                <a:latin typeface="Arial Black" panose="020B0A04020102020204" pitchFamily="34" charset="0"/>
              </a:rPr>
            </a:br>
            <a:r>
              <a:rPr lang="lv-LV" altLang="lv-LV" sz="2800">
                <a:latin typeface="Arial Black" panose="020B0A04020102020204" pitchFamily="34" charset="0"/>
              </a:rPr>
              <a:t>Pašvaldību amatpersonu algu</a:t>
            </a:r>
            <a:r>
              <a:rPr lang="lv-LV" sz="2800">
                <a:latin typeface="Arial Black" panose="020B0A04020102020204" pitchFamily="34" charset="0"/>
              </a:rPr>
              <a:t> koeficienti likumprojektā</a:t>
            </a:r>
            <a:br>
              <a:rPr lang="lv-LV" sz="2800">
                <a:latin typeface="Arial Black" panose="020B0A04020102020204" pitchFamily="34" charset="0"/>
              </a:rPr>
            </a:br>
            <a:br>
              <a:rPr lang="lv-LV" altLang="lv-LV" sz="2800">
                <a:latin typeface="Arial Black" panose="020B0A04020102020204" pitchFamily="34" charset="0"/>
              </a:rPr>
            </a:br>
            <a:endParaRPr lang="lv-LV" sz="2800">
              <a:latin typeface="Arial Black" panose="020B0A040201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53B66D-C1DC-4283-9226-3F72F930B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289" y="6356351"/>
            <a:ext cx="2844800" cy="365125"/>
          </a:xfrm>
        </p:spPr>
        <p:txBody>
          <a:bodyPr/>
          <a:lstStyle/>
          <a:p>
            <a:fld id="{D21222CA-D546-4B97-9092-85F4122C190B}" type="slidenum">
              <a:rPr lang="lv-LV" smtClean="0"/>
              <a:t>7</a:t>
            </a:fld>
            <a:endParaRPr lang="lv-LV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C14C35-13EA-476D-BC45-4E683F47D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655813"/>
              </p:ext>
            </p:extLst>
          </p:nvPr>
        </p:nvGraphicFramePr>
        <p:xfrm>
          <a:off x="766354" y="947313"/>
          <a:ext cx="10659291" cy="540903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174451">
                  <a:extLst>
                    <a:ext uri="{9D8B030D-6E8A-4147-A177-3AD203B41FA5}">
                      <a16:colId xmlns:a16="http://schemas.microsoft.com/office/drawing/2014/main" val="3677184875"/>
                    </a:ext>
                  </a:extLst>
                </a:gridCol>
                <a:gridCol w="3075517">
                  <a:extLst>
                    <a:ext uri="{9D8B030D-6E8A-4147-A177-3AD203B41FA5}">
                      <a16:colId xmlns:a16="http://schemas.microsoft.com/office/drawing/2014/main" val="1172549120"/>
                    </a:ext>
                  </a:extLst>
                </a:gridCol>
                <a:gridCol w="3409323">
                  <a:extLst>
                    <a:ext uri="{9D8B030D-6E8A-4147-A177-3AD203B41FA5}">
                      <a16:colId xmlns:a16="http://schemas.microsoft.com/office/drawing/2014/main" val="2522565075"/>
                    </a:ext>
                  </a:extLst>
                </a:gridCol>
              </a:tblGrid>
              <a:tr h="585672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lv-LV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Domes priekšsēdētājs</a:t>
                      </a:r>
                      <a:endParaRPr lang="lv-LV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027055"/>
                  </a:ext>
                </a:extLst>
              </a:tr>
              <a:tr h="650203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6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Galvaspilsētas dome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lv-LV" sz="16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Valstspilsētas dome un novada dome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691571"/>
                  </a:ext>
                </a:extLst>
              </a:tr>
              <a:tr h="329578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6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Rīga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6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 50 000 iedzīvotāju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6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&lt; 50 000 iedzīvotāju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9860977"/>
                  </a:ext>
                </a:extLst>
              </a:tr>
              <a:tr h="329578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6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Līdz 5,565 (līdz 5706 €)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6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līdz 4,60 (līdz 4716 €)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6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Līdz 3,64 (līdz 3732 €)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0519149"/>
                  </a:ext>
                </a:extLst>
              </a:tr>
              <a:tr h="53551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lv-LV" sz="16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Domes priekšsēdētāja vietnieks</a:t>
                      </a:r>
                      <a:endParaRPr lang="lv-LV" sz="16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091195"/>
                  </a:ext>
                </a:extLst>
              </a:tr>
              <a:tr h="620094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6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Galvaspilsētas dome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lv-LV" sz="16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lv-LV" sz="1600" b="0" u="none" strike="noStrike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Valstspilsētas</a:t>
                      </a:r>
                      <a:r>
                        <a:rPr lang="lv-LV" sz="16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dome un novada dome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385627"/>
                  </a:ext>
                </a:extLst>
              </a:tr>
              <a:tr h="324695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6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Rīga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6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 50 000 iedzīvotāju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6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 50 000 iedzīvotāju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6360157"/>
                  </a:ext>
                </a:extLst>
              </a:tr>
              <a:tr h="329578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6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līdz 4,60 (līdz 4716 €)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6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Līdz 3,64 (līdz 3732 €)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6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Līdz 3,10 (līdz 3178 €)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3968612"/>
                  </a:ext>
                </a:extLst>
              </a:tr>
              <a:tr h="46801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lv-LV" sz="16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Pašvaldības deputāts</a:t>
                      </a:r>
                      <a:endParaRPr lang="lv-LV" sz="16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074824"/>
                  </a:ext>
                </a:extLst>
              </a:tr>
              <a:tr h="576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6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Galvaspilsētas dome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lv-LV" sz="16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lv-LV" sz="1600" b="0" u="none" strike="noStrike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Valstspilsētas</a:t>
                      </a:r>
                      <a:r>
                        <a:rPr lang="lv-LV" sz="16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dome un novada dome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654350"/>
                  </a:ext>
                </a:extLst>
              </a:tr>
              <a:tr h="329578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6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Rīga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6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 50 000 iedzīvotāju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6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 50 000 iedzīvotāju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0000154"/>
                  </a:ext>
                </a:extLst>
              </a:tr>
              <a:tr h="329578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6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Līdz 1,4 (1435 €)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6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Līdz 1,3 (1333 €)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6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Līdz 1,2 (1230 €)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0349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166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17250-0A50-4A2A-A7D9-1440EAAC4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80973"/>
            <a:ext cx="10972800" cy="1143000"/>
          </a:xfrm>
        </p:spPr>
        <p:txBody>
          <a:bodyPr>
            <a:noAutofit/>
          </a:bodyPr>
          <a:lstStyle/>
          <a:p>
            <a:r>
              <a:rPr lang="lv-LV" sz="4400">
                <a:latin typeface="Arial Black" panose="020B0A04020102020204" pitchFamily="34" charset="0"/>
              </a:rPr>
              <a:t>Izmaiņas </a:t>
            </a:r>
            <a:r>
              <a:rPr lang="lv-LV" sz="4400">
                <a:solidFill>
                  <a:schemeClr val="accent1"/>
                </a:solidFill>
                <a:latin typeface="Arial Black" panose="020B0A04020102020204" pitchFamily="34" charset="0"/>
              </a:rPr>
              <a:t>pamatalgā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6B012A-0D8D-48D2-B8B0-0C96C768C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22CA-D546-4B97-9092-85F4122C190B}" type="slidenum">
              <a:rPr lang="lv-LV" smtClean="0"/>
              <a:t>8</a:t>
            </a:fld>
            <a:endParaRPr lang="lv-LV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51CD673-3920-4C27-9D3C-90C328360C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9457753"/>
              </p:ext>
            </p:extLst>
          </p:nvPr>
        </p:nvGraphicFramePr>
        <p:xfrm>
          <a:off x="341811" y="1052514"/>
          <a:ext cx="11508377" cy="5303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76A28F1-01ED-47BF-9D46-5239BE607D7B}"/>
              </a:ext>
            </a:extLst>
          </p:cNvPr>
          <p:cNvSpPr txBox="1"/>
          <p:nvPr/>
        </p:nvSpPr>
        <p:spPr>
          <a:xfrm>
            <a:off x="944717" y="6307695"/>
            <a:ext cx="103025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v-LV" b="1"/>
              <a:t>*</a:t>
            </a:r>
            <a:r>
              <a:rPr lang="lv-LV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lv-LV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Mēnešalga + tirgus koeficients un/vai piemaksa kopsummā nedrīkst pārsniegt Ministru prezidenta algu</a:t>
            </a:r>
            <a:r>
              <a:rPr lang="lv-LV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67722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17250-0A50-4A2A-A7D9-1440EAAC4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4400">
                <a:latin typeface="Arial Black" panose="020B0A04020102020204" pitchFamily="34" charset="0"/>
              </a:rPr>
              <a:t>Izmaiņas darba samaksas </a:t>
            </a:r>
            <a:r>
              <a:rPr lang="lv-LV" sz="4400">
                <a:solidFill>
                  <a:schemeClr val="accent1"/>
                </a:solidFill>
                <a:latin typeface="Arial Black" panose="020B0A04020102020204" pitchFamily="34" charset="0"/>
              </a:rPr>
              <a:t>mainīgajā daļā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6B012A-0D8D-48D2-B8B0-0C96C768C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22CA-D546-4B97-9092-85F4122C190B}" type="slidenum">
              <a:rPr lang="lv-LV" smtClean="0"/>
              <a:t>9</a:t>
            </a:fld>
            <a:endParaRPr lang="lv-LV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51CD673-3920-4C27-9D3C-90C328360C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4487979"/>
              </p:ext>
            </p:extLst>
          </p:nvPr>
        </p:nvGraphicFramePr>
        <p:xfrm>
          <a:off x="339633" y="1417639"/>
          <a:ext cx="11508377" cy="5303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785143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5">
      <a:majorFont>
        <a:latin typeface="Verdan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eea2664-1934-46d1-8c8d-a6d2e508accd">
      <UserInfo>
        <DisplayName>Katri Vintiša</DisplayName>
        <AccountId>6</AccountId>
        <AccountType/>
      </UserInfo>
      <UserInfo>
        <DisplayName>Kristīne Stone</DisplayName>
        <AccountId>108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36ACD9C704BFDB43AB1FD13C464DBE95" ma:contentTypeVersion="12" ma:contentTypeDescription="Izveidot jaunu dokumentu." ma:contentTypeScope="" ma:versionID="fed976e3170ddac5d23d372c427ad2bc">
  <xsd:schema xmlns:xsd="http://www.w3.org/2001/XMLSchema" xmlns:xs="http://www.w3.org/2001/XMLSchema" xmlns:p="http://schemas.microsoft.com/office/2006/metadata/properties" xmlns:ns2="901c9f71-8e3b-46a5-af80-6338f783ef2d" xmlns:ns3="5eea2664-1934-46d1-8c8d-a6d2e508accd" targetNamespace="http://schemas.microsoft.com/office/2006/metadata/properties" ma:root="true" ma:fieldsID="56b813e2183b81f53aede715b68ec0cc" ns2:_="" ns3:_="">
    <xsd:import namespace="901c9f71-8e3b-46a5-af80-6338f783ef2d"/>
    <xsd:import namespace="5eea2664-1934-46d1-8c8d-a6d2e508ac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1c9f71-8e3b-46a5-af80-6338f783ef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ea2664-1934-46d1-8c8d-a6d2e508acc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63C9C0-2255-4452-8D61-B59FE983E20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01c9f71-8e3b-46a5-af80-6338f783ef2d"/>
    <ds:schemaRef ds:uri="5eea2664-1934-46d1-8c8d-a6d2e508accd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0D39B9A-A0F7-409D-A653-5F7D4F8D2D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1c9f71-8e3b-46a5-af80-6338f783ef2d"/>
    <ds:schemaRef ds:uri="5eea2664-1934-46d1-8c8d-a6d2e508ac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C2B5E2-869E-4F32-967A-509C1C3A7A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12086</TotalTime>
  <Words>994</Words>
  <Application>Microsoft Office PowerPoint</Application>
  <PresentationFormat>Widescreen</PresentationFormat>
  <Paragraphs>162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Georgia</vt:lpstr>
      <vt:lpstr>Times New Roman</vt:lpstr>
      <vt:lpstr>Verdana</vt:lpstr>
      <vt:lpstr>1_Office Theme</vt:lpstr>
      <vt:lpstr>ATLĪDZĪBAS REFORMA:  svarīgākās izmaiņas, jaunumi  Laila Ruškule Valsts kanceleja, Valsts pārvaldes politikas departaments Atlīdzības politikas grupas vadītāja  26.10.2021.  </vt:lpstr>
      <vt:lpstr>Problēmas </vt:lpstr>
      <vt:lpstr>Darba samaksa valsts pārvaldes iestādēs salīdzinājumā darba samaksu privātajā sektorā vidēji mēnesī 2020. gadā</vt:lpstr>
      <vt:lpstr>Sekas </vt:lpstr>
      <vt:lpstr>Mērķis</vt:lpstr>
      <vt:lpstr> Varas atzaru līdzsvarošana:  augstāko amatpersonu algu koeficienti likumprojektā  </vt:lpstr>
      <vt:lpstr> Pašvaldību amatpersonu algu koeficienti likumprojektā  </vt:lpstr>
      <vt:lpstr>Izmaiņas pamatalgā</vt:lpstr>
      <vt:lpstr>Izmaiņas darba samaksas mainīgajā daļā</vt:lpstr>
      <vt:lpstr>Paralēlas reformas, kas veicinās likumprojekta efektīvu ieviešanu</vt:lpstr>
      <vt:lpstr>Tālākie soļi 1/2</vt:lpstr>
      <vt:lpstr>Tālākie soļi 2/2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Atlīdzības reformas aktualitātes un amatu kataloga pilnveidošana:  24. saime «Komunikācija un sabiedriskās attiecības»</dc:title>
  <dc:creator>Katri Vintisa</dc:creator>
  <cp:lastModifiedBy>Laila Ruskule</cp:lastModifiedBy>
  <cp:revision>18</cp:revision>
  <cp:lastPrinted>2021-09-02T10:37:30Z</cp:lastPrinted>
  <dcterms:created xsi:type="dcterms:W3CDTF">2019-11-08T08:48:20Z</dcterms:created>
  <dcterms:modified xsi:type="dcterms:W3CDTF">2021-10-27T08:12:20Z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0x01010036ACD9C704BFDB43AB1FD13C464DBE95</vt:lpwstr>
  </property>
</Properties>
</file>